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7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9" r:id="rId3"/>
    <p:sldId id="419" r:id="rId4"/>
    <p:sldId id="378" r:id="rId5"/>
    <p:sldId id="389" r:id="rId6"/>
    <p:sldId id="390" r:id="rId7"/>
    <p:sldId id="412" r:id="rId8"/>
    <p:sldId id="420" r:id="rId9"/>
    <p:sldId id="263" r:id="rId10"/>
    <p:sldId id="268" r:id="rId11"/>
    <p:sldId id="348" r:id="rId12"/>
    <p:sldId id="349" r:id="rId13"/>
    <p:sldId id="350" r:id="rId14"/>
    <p:sldId id="385" r:id="rId15"/>
    <p:sldId id="353" r:id="rId16"/>
    <p:sldId id="410" r:id="rId17"/>
    <p:sldId id="400" r:id="rId18"/>
    <p:sldId id="417" r:id="rId19"/>
    <p:sldId id="266" r:id="rId20"/>
    <p:sldId id="421" r:id="rId21"/>
    <p:sldId id="431" r:id="rId22"/>
    <p:sldId id="429" r:id="rId23"/>
    <p:sldId id="432" r:id="rId24"/>
    <p:sldId id="434" r:id="rId25"/>
    <p:sldId id="368" r:id="rId26"/>
    <p:sldId id="366" r:id="rId27"/>
    <p:sldId id="362" r:id="rId28"/>
    <p:sldId id="367" r:id="rId29"/>
    <p:sldId id="433" r:id="rId30"/>
    <p:sldId id="422" r:id="rId31"/>
    <p:sldId id="356" r:id="rId32"/>
    <p:sldId id="425" r:id="rId33"/>
    <p:sldId id="347" r:id="rId34"/>
    <p:sldId id="361" r:id="rId35"/>
    <p:sldId id="363" r:id="rId36"/>
    <p:sldId id="370" r:id="rId37"/>
    <p:sldId id="372" r:id="rId38"/>
    <p:sldId id="373" r:id="rId39"/>
    <p:sldId id="374" r:id="rId40"/>
    <p:sldId id="377" r:id="rId41"/>
    <p:sldId id="358" r:id="rId42"/>
    <p:sldId id="411" r:id="rId43"/>
    <p:sldId id="359" r:id="rId44"/>
    <p:sldId id="360" r:id="rId45"/>
    <p:sldId id="415" r:id="rId46"/>
    <p:sldId id="435" r:id="rId47"/>
    <p:sldId id="413" r:id="rId48"/>
    <p:sldId id="296" r:id="rId49"/>
    <p:sldId id="338" r:id="rId50"/>
    <p:sldId id="427" r:id="rId51"/>
    <p:sldId id="414" r:id="rId5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50" autoAdjust="0"/>
    <p:restoredTop sz="81419" autoAdjust="0"/>
  </p:normalViewPr>
  <p:slideViewPr>
    <p:cSldViewPr snapToGrid="0">
      <p:cViewPr varScale="1">
        <p:scale>
          <a:sx n="80" d="100"/>
          <a:sy n="80" d="100"/>
        </p:scale>
        <p:origin x="75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3963D9-B4A5-4C88-8007-966498099918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B43FB9D9-87C4-457D-9EC6-B82777BF49E5}">
      <dgm:prSet phldrT="[Texto]"/>
      <dgm:spPr/>
      <dgm:t>
        <a:bodyPr/>
        <a:lstStyle/>
        <a:p>
          <a:r>
            <a:rPr lang="es-ES"/>
            <a:t>Antes</a:t>
          </a:r>
          <a:endParaRPr lang="es-ES" dirty="0"/>
        </a:p>
      </dgm:t>
    </dgm:pt>
    <dgm:pt modelId="{3687BC31-76C3-4F97-954F-F98CA29699E8}" type="parTrans" cxnId="{D6BB4956-7378-412A-B679-E1CB69602BB9}">
      <dgm:prSet/>
      <dgm:spPr/>
      <dgm:t>
        <a:bodyPr/>
        <a:lstStyle/>
        <a:p>
          <a:endParaRPr lang="es-ES"/>
        </a:p>
      </dgm:t>
    </dgm:pt>
    <dgm:pt modelId="{4E6B68F2-DBC2-4C0E-ABA0-91107C111196}" type="sibTrans" cxnId="{D6BB4956-7378-412A-B679-E1CB69602BB9}">
      <dgm:prSet/>
      <dgm:spPr/>
      <dgm:t>
        <a:bodyPr/>
        <a:lstStyle/>
        <a:p>
          <a:endParaRPr lang="es-ES"/>
        </a:p>
      </dgm:t>
    </dgm:pt>
    <dgm:pt modelId="{A7480A94-0C30-42E8-8380-138E5795D3F3}">
      <dgm:prSet phldrT="[Texto]"/>
      <dgm:spPr/>
      <dgm:t>
        <a:bodyPr/>
        <a:lstStyle/>
        <a:p>
          <a:r>
            <a:rPr lang="es-ES"/>
            <a:t>Durante</a:t>
          </a:r>
          <a:endParaRPr lang="es-ES" dirty="0"/>
        </a:p>
      </dgm:t>
    </dgm:pt>
    <dgm:pt modelId="{247B416E-AA3D-4997-B0E1-04B855AA4881}" type="parTrans" cxnId="{480EFDA2-2E57-44F8-AC0C-B071161F09A6}">
      <dgm:prSet/>
      <dgm:spPr/>
      <dgm:t>
        <a:bodyPr/>
        <a:lstStyle/>
        <a:p>
          <a:endParaRPr lang="es-ES"/>
        </a:p>
      </dgm:t>
    </dgm:pt>
    <dgm:pt modelId="{9A63ABB8-27F5-498C-BE3A-418531EFE2F9}" type="sibTrans" cxnId="{480EFDA2-2E57-44F8-AC0C-B071161F09A6}">
      <dgm:prSet/>
      <dgm:spPr/>
      <dgm:t>
        <a:bodyPr/>
        <a:lstStyle/>
        <a:p>
          <a:endParaRPr lang="es-ES"/>
        </a:p>
      </dgm:t>
    </dgm:pt>
    <dgm:pt modelId="{9EDBBBA0-E554-4692-B3B7-F68DB8A1F5D6}">
      <dgm:prSet phldrT="[Texto]"/>
      <dgm:spPr/>
      <dgm:t>
        <a:bodyPr/>
        <a:lstStyle/>
        <a:p>
          <a:r>
            <a:rPr lang="es-ES"/>
            <a:t>Después</a:t>
          </a:r>
          <a:endParaRPr lang="es-ES" dirty="0"/>
        </a:p>
      </dgm:t>
    </dgm:pt>
    <dgm:pt modelId="{DB7F22F6-67D6-41FF-85E1-B84E40F658FA}" type="parTrans" cxnId="{E7E430E8-71D1-452A-B62E-1BD7189DB2B3}">
      <dgm:prSet/>
      <dgm:spPr/>
      <dgm:t>
        <a:bodyPr/>
        <a:lstStyle/>
        <a:p>
          <a:endParaRPr lang="es-ES"/>
        </a:p>
      </dgm:t>
    </dgm:pt>
    <dgm:pt modelId="{B54DFF8E-0A4E-4013-AD87-0F65AF27D072}" type="sibTrans" cxnId="{E7E430E8-71D1-452A-B62E-1BD7189DB2B3}">
      <dgm:prSet/>
      <dgm:spPr/>
      <dgm:t>
        <a:bodyPr/>
        <a:lstStyle/>
        <a:p>
          <a:endParaRPr lang="es-ES"/>
        </a:p>
      </dgm:t>
    </dgm:pt>
    <dgm:pt modelId="{E402E2F7-BB3B-4168-8AF3-BB6B17B0B803}" type="pres">
      <dgm:prSet presAssocID="{E93963D9-B4A5-4C88-8007-966498099918}" presName="Name0" presStyleCnt="0">
        <dgm:presLayoutVars>
          <dgm:dir/>
          <dgm:animLvl val="lvl"/>
          <dgm:resizeHandles val="exact"/>
        </dgm:presLayoutVars>
      </dgm:prSet>
      <dgm:spPr/>
    </dgm:pt>
    <dgm:pt modelId="{9D74E124-367A-400F-B71F-7FCA98367A68}" type="pres">
      <dgm:prSet presAssocID="{B43FB9D9-87C4-457D-9EC6-B82777BF49E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8C38C1F-D39A-4A6B-B030-0B514468B65F}" type="pres">
      <dgm:prSet presAssocID="{4E6B68F2-DBC2-4C0E-ABA0-91107C111196}" presName="parTxOnlySpace" presStyleCnt="0"/>
      <dgm:spPr/>
    </dgm:pt>
    <dgm:pt modelId="{5447C45A-129B-4F56-A06A-CAA3E6A44C15}" type="pres">
      <dgm:prSet presAssocID="{A7480A94-0C30-42E8-8380-138E5795D3F3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EBEB93C-AEFE-4EB6-9C6B-BC6CF56A8579}" type="pres">
      <dgm:prSet presAssocID="{9A63ABB8-27F5-498C-BE3A-418531EFE2F9}" presName="parTxOnlySpace" presStyleCnt="0"/>
      <dgm:spPr/>
    </dgm:pt>
    <dgm:pt modelId="{B6FFCBBC-7399-4F99-8342-4B549A64E75D}" type="pres">
      <dgm:prSet presAssocID="{9EDBBBA0-E554-4692-B3B7-F68DB8A1F5D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A628B11-D28B-43AF-BF7B-8E1C2949034A}" type="presOf" srcId="{9EDBBBA0-E554-4692-B3B7-F68DB8A1F5D6}" destId="{B6FFCBBC-7399-4F99-8342-4B549A64E75D}" srcOrd="0" destOrd="0" presId="urn:microsoft.com/office/officeart/2005/8/layout/chevron1"/>
    <dgm:cxn modelId="{D398FE26-33B4-4DA3-BB10-4231BC924449}" type="presOf" srcId="{E93963D9-B4A5-4C88-8007-966498099918}" destId="{E402E2F7-BB3B-4168-8AF3-BB6B17B0B803}" srcOrd="0" destOrd="0" presId="urn:microsoft.com/office/officeart/2005/8/layout/chevron1"/>
    <dgm:cxn modelId="{C6A9F05F-7945-438B-ADD2-8648E650EA95}" type="presOf" srcId="{A7480A94-0C30-42E8-8380-138E5795D3F3}" destId="{5447C45A-129B-4F56-A06A-CAA3E6A44C15}" srcOrd="0" destOrd="0" presId="urn:microsoft.com/office/officeart/2005/8/layout/chevron1"/>
    <dgm:cxn modelId="{D6BB4956-7378-412A-B679-E1CB69602BB9}" srcId="{E93963D9-B4A5-4C88-8007-966498099918}" destId="{B43FB9D9-87C4-457D-9EC6-B82777BF49E5}" srcOrd="0" destOrd="0" parTransId="{3687BC31-76C3-4F97-954F-F98CA29699E8}" sibTransId="{4E6B68F2-DBC2-4C0E-ABA0-91107C111196}"/>
    <dgm:cxn modelId="{480EFDA2-2E57-44F8-AC0C-B071161F09A6}" srcId="{E93963D9-B4A5-4C88-8007-966498099918}" destId="{A7480A94-0C30-42E8-8380-138E5795D3F3}" srcOrd="1" destOrd="0" parTransId="{247B416E-AA3D-4997-B0E1-04B855AA4881}" sibTransId="{9A63ABB8-27F5-498C-BE3A-418531EFE2F9}"/>
    <dgm:cxn modelId="{3F66D4A3-F41F-4FB9-8394-02F1EC8D8C0B}" type="presOf" srcId="{B43FB9D9-87C4-457D-9EC6-B82777BF49E5}" destId="{9D74E124-367A-400F-B71F-7FCA98367A68}" srcOrd="0" destOrd="0" presId="urn:microsoft.com/office/officeart/2005/8/layout/chevron1"/>
    <dgm:cxn modelId="{E7E430E8-71D1-452A-B62E-1BD7189DB2B3}" srcId="{E93963D9-B4A5-4C88-8007-966498099918}" destId="{9EDBBBA0-E554-4692-B3B7-F68DB8A1F5D6}" srcOrd="2" destOrd="0" parTransId="{DB7F22F6-67D6-41FF-85E1-B84E40F658FA}" sibTransId="{B54DFF8E-0A4E-4013-AD87-0F65AF27D072}"/>
    <dgm:cxn modelId="{E9621C54-F395-4901-BE6B-BF370C163E58}" type="presParOf" srcId="{E402E2F7-BB3B-4168-8AF3-BB6B17B0B803}" destId="{9D74E124-367A-400F-B71F-7FCA98367A68}" srcOrd="0" destOrd="0" presId="urn:microsoft.com/office/officeart/2005/8/layout/chevron1"/>
    <dgm:cxn modelId="{5C7BA4D2-A708-4464-81CC-3CFF51331493}" type="presParOf" srcId="{E402E2F7-BB3B-4168-8AF3-BB6B17B0B803}" destId="{38C38C1F-D39A-4A6B-B030-0B514468B65F}" srcOrd="1" destOrd="0" presId="urn:microsoft.com/office/officeart/2005/8/layout/chevron1"/>
    <dgm:cxn modelId="{8F97EE13-7763-4C6E-AAF4-5208943FB5D3}" type="presParOf" srcId="{E402E2F7-BB3B-4168-8AF3-BB6B17B0B803}" destId="{5447C45A-129B-4F56-A06A-CAA3E6A44C15}" srcOrd="2" destOrd="0" presId="urn:microsoft.com/office/officeart/2005/8/layout/chevron1"/>
    <dgm:cxn modelId="{63729E41-45D3-4267-BE26-73D1EF4E0B76}" type="presParOf" srcId="{E402E2F7-BB3B-4168-8AF3-BB6B17B0B803}" destId="{8EBEB93C-AEFE-4EB6-9C6B-BC6CF56A8579}" srcOrd="3" destOrd="0" presId="urn:microsoft.com/office/officeart/2005/8/layout/chevron1"/>
    <dgm:cxn modelId="{BAFEF611-38A6-43DF-B777-64F40715C76C}" type="presParOf" srcId="{E402E2F7-BB3B-4168-8AF3-BB6B17B0B803}" destId="{B6FFCBBC-7399-4F99-8342-4B549A64E75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4E124-367A-400F-B71F-7FCA98367A68}">
      <dsp:nvSpPr>
        <dsp:cNvPr id="0" name=""/>
        <dsp:cNvSpPr/>
      </dsp:nvSpPr>
      <dsp:spPr>
        <a:xfrm>
          <a:off x="1915" y="0"/>
          <a:ext cx="2333522" cy="31186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Antes</a:t>
          </a:r>
          <a:endParaRPr lang="es-ES" sz="1800" kern="1200" dirty="0"/>
        </a:p>
      </dsp:txBody>
      <dsp:txXfrm>
        <a:off x="157849" y="0"/>
        <a:ext cx="2021654" cy="311868"/>
      </dsp:txXfrm>
    </dsp:sp>
    <dsp:sp modelId="{5447C45A-129B-4F56-A06A-CAA3E6A44C15}">
      <dsp:nvSpPr>
        <dsp:cNvPr id="0" name=""/>
        <dsp:cNvSpPr/>
      </dsp:nvSpPr>
      <dsp:spPr>
        <a:xfrm>
          <a:off x="2102085" y="0"/>
          <a:ext cx="2333522" cy="311868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Durante</a:t>
          </a:r>
          <a:endParaRPr lang="es-ES" sz="1800" kern="1200" dirty="0"/>
        </a:p>
      </dsp:txBody>
      <dsp:txXfrm>
        <a:off x="2258019" y="0"/>
        <a:ext cx="2021654" cy="311868"/>
      </dsp:txXfrm>
    </dsp:sp>
    <dsp:sp modelId="{B6FFCBBC-7399-4F99-8342-4B549A64E75D}">
      <dsp:nvSpPr>
        <dsp:cNvPr id="0" name=""/>
        <dsp:cNvSpPr/>
      </dsp:nvSpPr>
      <dsp:spPr>
        <a:xfrm>
          <a:off x="4202255" y="0"/>
          <a:ext cx="2333522" cy="31186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Después</a:t>
          </a:r>
          <a:endParaRPr lang="es-ES" sz="1800" kern="1200" dirty="0"/>
        </a:p>
      </dsp:txBody>
      <dsp:txXfrm>
        <a:off x="4358189" y="0"/>
        <a:ext cx="2021654" cy="3118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4B4E2CB-3766-D021-2005-99FBF70535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AB40A77-B045-9CF3-162B-A50E3C5D739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A7656-444C-4162-ADD8-03ED75CC4672}" type="datetimeFigureOut">
              <a:rPr lang="es-CO" smtClean="0"/>
              <a:t>5/09/2024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B9A9B7F-FF7C-CCA8-4DDF-3A3111F940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BBD016-C01E-0250-BD2C-E4B6BB6D8E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4BC03-1041-46D4-8C59-1216C315C8D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152690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FBB2A-E295-4876-8501-2E32A343DE87}" type="datetimeFigureOut">
              <a:rPr lang="es-CO" smtClean="0"/>
              <a:t>5/09/2024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63023-7D2F-48B0-BA5F-DDD5DACC992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23478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63023-7D2F-48B0-BA5F-DDD5DACC992F}" type="slidenum">
              <a:rPr lang="es-CO" smtClean="0"/>
              <a:t>33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0259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87186-375D-0D47-0949-E40F03CB6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C62D0C-AC06-33DA-7D88-DFB51CC07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C1DFB9-BE89-3107-88CF-A587E3B662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F6011F-8F6D-4E9F-9496-49BAED93FCE8}" type="datetime1">
              <a:rPr lang="es-CO" smtClean="0"/>
              <a:t>5/09/2024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D29B54-A734-1E31-E645-DB1A43FBC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2B6900-3614-6C86-D581-FBE1F8DF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03DD1283-DCA3-474E-9183-94F84A60F80E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22697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B4C079-7A63-FCEB-D6EB-5D80FEF2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3738D03-AD74-0125-6F36-F5A870039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3604EA-A84E-56E1-A0CA-F4CD8812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5E50A2-51F2-4A31-A078-F1CAD7157245}" type="datetime1">
              <a:rPr lang="es-CO" smtClean="0"/>
              <a:t>5/09/2024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3C4D6C-407D-25D5-8C60-7568FA08F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36B520-9EEA-6989-49A1-EF1D5AC8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172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EA34E92-71E7-18D3-F6E7-733C33B8F0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3A7EE7D-B07B-F850-3523-00130E552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6B355B-D772-0F69-A62F-04330294FC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E727C-7053-4458-9E54-2DFEDACF20BC}" type="datetime1">
              <a:rPr lang="es-CO" smtClean="0"/>
              <a:t>5/09/2024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AB5322-639B-F1C6-B21A-906B92354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8351DD-C67B-8141-7130-F21A98B9C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343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81C9BB-69B3-D421-3FD9-A983D211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5E71A9D-817F-1488-FE3D-6B26D651E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7907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93690-1879-B3B3-30B0-FACDD68BF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903" y="214296"/>
            <a:ext cx="3064497" cy="577555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0687B6-190A-5435-1C1F-8232D9AAA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F507C7-5BB9-33D8-BA95-C03969C289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3EA374-1314-4A82-B05A-B5E59748A083}" type="datetime1">
              <a:rPr lang="es-CO" smtClean="0"/>
              <a:t>5/09/2024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8260D1-CEFA-A412-A986-460E8BCA2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F3C60A-3EE2-11D0-478F-4DB236A4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0301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7F17D6-7DB8-14E3-7816-87C15C37A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9313F3-E63C-59F7-077F-B6DC82547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A19992-63AC-E9BC-CDF3-1B6B5599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46910B-E82D-4819-AE9C-A79D575ADE7E}" type="datetime1">
              <a:rPr lang="es-CO" smtClean="0"/>
              <a:t>5/09/2024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2EF6CF-C564-422F-5916-B58905C28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490E47-3E31-4805-CF3A-F8727A7A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5310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50CF9-9F04-4AB0-453D-57AF20A6D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114F94-3FAC-29F3-3EEA-1691C7F32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DFAC43-40B2-AD59-A8C3-FE3A30D50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141C211-7AF6-AC9D-DC14-A563874096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AF11B1-1146-4876-9F7A-650D933C8AD7}" type="datetime1">
              <a:rPr lang="es-CO" smtClean="0"/>
              <a:t>5/09/2024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A6718FB-DA5F-6B7C-F7A1-79217B282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87977E-6274-AFCA-365B-1E683A92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9334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183CC-D573-F68C-465F-804A18A87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B43EC9-13EF-C194-453B-1BF8FCF2F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0EBE0E3-C887-7D5B-209D-37C3C3CA4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EAB9DF2-43C0-7CA3-7D4C-06721DA09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BD0B1EF-017E-59AC-358E-D5BF7E9621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DE83B8C-A9AA-C13E-9BF0-4B4C760835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210389-ADDB-4FCC-9484-B2E333310069}" type="datetime1">
              <a:rPr lang="es-CO" smtClean="0"/>
              <a:t>5/09/2024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31EEF94-E72C-4AA3-C498-0413A2A7C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49E388C-90D0-001F-F210-0CD698ECB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601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A01ACA-4969-E840-03EA-D542FC565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DE5B85-3B5F-6033-39B8-A7061CD0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D1D980-FF2B-4FEA-8166-4FE01E89ECF5}" type="datetime1">
              <a:rPr lang="es-CO" smtClean="0"/>
              <a:t>5/09/2024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A75D971-BFF9-C092-5757-146C62E89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E752703-5DDF-A492-A6E5-2FFD5CC5E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6528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E82DC74-3E63-C731-8B56-1086A942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65D671-C82D-4D7B-B208-95F2B19D187B}" type="datetime1">
              <a:rPr lang="es-CO" smtClean="0"/>
              <a:t>5/09/2024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509071B-4C13-22BA-9AC6-5ECB6757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F88F39-9E7C-993A-577D-5C27A3487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97388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692B9-D0F1-C8E2-6D42-44CC08514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9C750B-37A1-7B6D-0C77-0898E0DD9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13C662-E290-EB78-6F02-8DCAEF717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670A86-7231-1828-2E3C-13D138EC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4DED9A-8F35-4195-B5DF-3EC8F9B59ACF}" type="datetime1">
              <a:rPr lang="es-CO" smtClean="0"/>
              <a:t>5/09/2024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E13D60-1367-4CA8-A37D-8EFADA2C8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710CF4-2DE0-F17C-10FC-D5BE61EC6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804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385B39-72BE-9352-C6B6-695596178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1DFC477-9EAE-0FA3-A9BD-0A8EBD4AA7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192C5C-B8D0-3993-96A3-2D4D00221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3BC731F-8B19-EFB4-F73B-0CD40E937B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9D594B-1359-4AE9-B9BA-657BA9E0C192}" type="datetime1">
              <a:rPr lang="es-CO" smtClean="0"/>
              <a:t>5/09/2024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3AD777A-FE66-F323-DF3C-7D223410C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408B23-2558-3293-73A5-F3898B5BF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6585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AFDBB7-2D51-6CB0-AD59-DFAE2CAD91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2214" y="62666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DD1283-DCA3-474E-9183-94F84A60F80E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ECED503-67CD-A2A6-3E09-32B1E287F91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1982"/>
            <a:ext cx="12192000" cy="857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4174391-4B6F-79D0-FACF-84A3FFBBE17E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6585" y="6035934"/>
            <a:ext cx="504264" cy="712501"/>
          </a:xfrm>
          <a:prstGeom prst="rect">
            <a:avLst/>
          </a:prstGeom>
        </p:spPr>
      </p:pic>
      <p:pic>
        <p:nvPicPr>
          <p:cNvPr id="10" name="Picture 8" descr="Ilustración de El Cerebro Y El Corazón Están Conectados El Corazón Y El  Cerebro Trabajan Juntos y más Vectores Libres de Derechos de Símbolo en  forma de corazón - iStock">
            <a:extLst>
              <a:ext uri="{FF2B5EF4-FFF2-40B4-BE49-F238E27FC236}">
                <a16:creationId xmlns:a16="http://schemas.microsoft.com/office/drawing/2014/main" id="{9D66C0DD-FA0D-6887-F686-F0528F850FE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6" b="15540"/>
          <a:stretch/>
        </p:blipFill>
        <p:spPr bwMode="auto">
          <a:xfrm rot="10800000" flipV="1">
            <a:off x="11049668" y="6234894"/>
            <a:ext cx="677577" cy="50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3D242F3B-3F9E-65F1-3855-E8734A6181DF}"/>
              </a:ext>
            </a:extLst>
          </p:cNvPr>
          <p:cNvSpPr/>
          <p:nvPr userDrawn="1"/>
        </p:nvSpPr>
        <p:spPr>
          <a:xfrm>
            <a:off x="714375" y="6487032"/>
            <a:ext cx="0" cy="159385"/>
          </a:xfrm>
          <a:custGeom>
            <a:avLst/>
            <a:gdLst/>
            <a:ahLst/>
            <a:cxnLst/>
            <a:rect l="l" t="t" r="r" b="b"/>
            <a:pathLst>
              <a:path h="159384">
                <a:moveTo>
                  <a:pt x="0" y="0"/>
                </a:moveTo>
                <a:lnTo>
                  <a:pt x="0" y="159054"/>
                </a:lnTo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1E7C3BC2-F183-2CA9-4FE6-56B5E058C6CC}"/>
              </a:ext>
            </a:extLst>
          </p:cNvPr>
          <p:cNvSpPr/>
          <p:nvPr userDrawn="1"/>
        </p:nvSpPr>
        <p:spPr>
          <a:xfrm>
            <a:off x="8205596" y="6434328"/>
            <a:ext cx="0" cy="159385"/>
          </a:xfrm>
          <a:custGeom>
            <a:avLst/>
            <a:gdLst/>
            <a:ahLst/>
            <a:cxnLst/>
            <a:rect l="l" t="t" r="r" b="b"/>
            <a:pathLst>
              <a:path h="159384">
                <a:moveTo>
                  <a:pt x="0" y="0"/>
                </a:moveTo>
                <a:lnTo>
                  <a:pt x="0" y="159054"/>
                </a:lnTo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A8406B59-6C89-02FD-44ED-A3B4271A430A}"/>
              </a:ext>
            </a:extLst>
          </p:cNvPr>
          <p:cNvSpPr txBox="1"/>
          <p:nvPr userDrawn="1"/>
        </p:nvSpPr>
        <p:spPr>
          <a:xfrm>
            <a:off x="8263157" y="6398768"/>
            <a:ext cx="274319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 err="1">
                <a:latin typeface="Calibri"/>
                <a:cs typeface="Calibri"/>
              </a:rPr>
              <a:t>Relación</a:t>
            </a:r>
            <a:r>
              <a:rPr lang="en-US" sz="1200" dirty="0">
                <a:latin typeface="Calibri"/>
                <a:cs typeface="Calibri"/>
              </a:rPr>
              <a:t> entre </a:t>
            </a:r>
            <a:r>
              <a:rPr lang="en-US" sz="1200" dirty="0" err="1">
                <a:latin typeface="Calibri"/>
                <a:cs typeface="Calibri"/>
              </a:rPr>
              <a:t>el</a:t>
            </a:r>
            <a:r>
              <a:rPr lang="en-US" sz="1200" dirty="0">
                <a:latin typeface="Calibri"/>
                <a:cs typeface="Calibri"/>
              </a:rPr>
              <a:t> </a:t>
            </a:r>
            <a:r>
              <a:rPr lang="en-US" sz="1200" dirty="0" err="1">
                <a:latin typeface="Calibri"/>
                <a:cs typeface="Calibri"/>
              </a:rPr>
              <a:t>cerebro</a:t>
            </a:r>
            <a:r>
              <a:rPr lang="en-US" sz="1200" dirty="0">
                <a:latin typeface="Calibri"/>
                <a:cs typeface="Calibri"/>
              </a:rPr>
              <a:t> y </a:t>
            </a:r>
            <a:r>
              <a:rPr lang="en-US" sz="1200" dirty="0" err="1">
                <a:latin typeface="Calibri"/>
                <a:cs typeface="Calibri"/>
              </a:rPr>
              <a:t>corazón</a:t>
            </a:r>
            <a:r>
              <a:rPr lang="en-US" sz="1200" dirty="0">
                <a:latin typeface="Calibri"/>
                <a:cs typeface="Calibri"/>
              </a:rPr>
              <a:t> con AI 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7465F41F-1E07-E896-E4F1-9F536B433C5B}"/>
              </a:ext>
            </a:extLst>
          </p:cNvPr>
          <p:cNvSpPr txBox="1"/>
          <p:nvPr userDrawn="1"/>
        </p:nvSpPr>
        <p:spPr>
          <a:xfrm>
            <a:off x="879984" y="6434328"/>
            <a:ext cx="24110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/>
                <a:cs typeface="Calibri"/>
              </a:rPr>
              <a:t>U</a:t>
            </a:r>
            <a:r>
              <a:rPr lang="es-ES" sz="1200" dirty="0" err="1">
                <a:solidFill>
                  <a:srgbClr val="404040"/>
                </a:solidFill>
                <a:latin typeface="Calibri"/>
                <a:cs typeface="Calibri"/>
              </a:rPr>
              <a:t>niversidad</a:t>
            </a:r>
            <a:r>
              <a:rPr lang="es-ES" sz="1200" dirty="0">
                <a:solidFill>
                  <a:srgbClr val="404040"/>
                </a:solidFill>
                <a:latin typeface="Calibri"/>
                <a:cs typeface="Calibri"/>
              </a:rPr>
              <a:t> del Cauca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" name="Marcador de título 1">
            <a:extLst>
              <a:ext uri="{FF2B5EF4-FFF2-40B4-BE49-F238E27FC236}">
                <a16:creationId xmlns:a16="http://schemas.microsoft.com/office/drawing/2014/main" id="{16F34E7C-841D-9AC3-5B87-BDA24A32F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7" y="590900"/>
            <a:ext cx="3996996" cy="247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7AD1692A-07E7-C4FC-A1F0-577E2101F84C}"/>
              </a:ext>
            </a:extLst>
          </p:cNvPr>
          <p:cNvSpPr/>
          <p:nvPr userDrawn="1"/>
        </p:nvSpPr>
        <p:spPr>
          <a:xfrm>
            <a:off x="509016" y="838200"/>
            <a:ext cx="238125" cy="0"/>
          </a:xfrm>
          <a:custGeom>
            <a:avLst/>
            <a:gdLst/>
            <a:ahLst/>
            <a:cxnLst/>
            <a:rect l="l" t="t" r="r" b="b"/>
            <a:pathLst>
              <a:path w="238125">
                <a:moveTo>
                  <a:pt x="238036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2269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200" kern="1200">
          <a:solidFill>
            <a:schemeClr val="tx1"/>
          </a:solidFill>
          <a:latin typeface="Microsoft Sans Serif" panose="020B0604020202020204" pitchFamily="34" charset="0"/>
          <a:ea typeface="Microsoft Sans Serif" panose="020B0604020202020204" pitchFamily="34" charset="0"/>
          <a:cs typeface="Microsoft Sans Serif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f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8594A6B8-36A6-3A1A-F2D3-AE846B45F2BA}"/>
              </a:ext>
            </a:extLst>
          </p:cNvPr>
          <p:cNvSpPr/>
          <p:nvPr/>
        </p:nvSpPr>
        <p:spPr>
          <a:xfrm>
            <a:off x="0" y="0"/>
            <a:ext cx="1211579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Picture 8" descr="Ilustración de El Cerebro Y El Corazón Están Conectados El Corazón Y El  Cerebro Trabajan Juntos y más Vectores Libres de Derechos de Símbolo en  forma de corazón - iStock">
            <a:extLst>
              <a:ext uri="{FF2B5EF4-FFF2-40B4-BE49-F238E27FC236}">
                <a16:creationId xmlns:a16="http://schemas.microsoft.com/office/drawing/2014/main" id="{936A27A7-5D6F-5D1E-CAF0-11E92B2DD7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6" b="15540"/>
          <a:stretch/>
        </p:blipFill>
        <p:spPr bwMode="auto">
          <a:xfrm>
            <a:off x="2435133" y="865675"/>
            <a:ext cx="7245532" cy="518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BA27FAB-BDBA-BE69-3CA9-7058F9BB1549}"/>
              </a:ext>
            </a:extLst>
          </p:cNvPr>
          <p:cNvSpPr txBox="1"/>
          <p:nvPr/>
        </p:nvSpPr>
        <p:spPr>
          <a:xfrm>
            <a:off x="796344" y="886422"/>
            <a:ext cx="1059931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i="1" dirty="0">
                <a:solidFill>
                  <a:srgbClr val="0032A0"/>
                </a:solidFill>
                <a:latin typeface="Lucida Bright" panose="02040602050505020304" pitchFamily="18" charset="0"/>
              </a:rPr>
              <a:t>Implementación de algoritmos de inteligencia artificial para el análisis de la relación entre el cerebro y corazón durante la anestesia mediante señales fisiológicas</a:t>
            </a:r>
            <a:endParaRPr lang="es-CO" sz="2800" i="1" dirty="0">
              <a:solidFill>
                <a:srgbClr val="0032A0"/>
              </a:solidFill>
              <a:latin typeface="Lucida Bright" panose="02040602050505020304" pitchFamily="18" charset="0"/>
            </a:endParaRPr>
          </a:p>
          <a:p>
            <a:pPr algn="ctr"/>
            <a:endParaRPr lang="es-CO" sz="2400" i="1" dirty="0">
              <a:solidFill>
                <a:srgbClr val="0032A0"/>
              </a:solidFill>
              <a:latin typeface="Franklin Gothic Medium" panose="020B0603020102020204" pitchFamily="34" charset="0"/>
            </a:endParaRPr>
          </a:p>
          <a:p>
            <a:pPr algn="ctr"/>
            <a:r>
              <a:rPr lang="es-CO" sz="2400" i="1" dirty="0" err="1">
                <a:solidFill>
                  <a:srgbClr val="0032A0"/>
                </a:solidFill>
                <a:latin typeface="Franklin Gothic Medium" panose="020B0603020102020204" pitchFamily="34" charset="0"/>
              </a:rPr>
              <a:t>Marlen</a:t>
            </a:r>
            <a:r>
              <a:rPr lang="es-CO" sz="2400" i="1" dirty="0">
                <a:solidFill>
                  <a:srgbClr val="0032A0"/>
                </a:solidFill>
                <a:latin typeface="Franklin Gothic Medium" panose="020B0603020102020204" pitchFamily="34" charset="0"/>
              </a:rPr>
              <a:t> Sofia Muñoz Ruiz</a:t>
            </a:r>
          </a:p>
          <a:p>
            <a:pPr algn="ctr"/>
            <a:endParaRPr lang="es-CO" sz="2400" i="1" dirty="0">
              <a:solidFill>
                <a:srgbClr val="0032A0"/>
              </a:solidFill>
              <a:latin typeface="Franklin Gothic Medium" panose="020B0603020102020204" pitchFamily="34" charset="0"/>
            </a:endParaRPr>
          </a:p>
          <a:p>
            <a:pPr algn="ctr"/>
            <a:r>
              <a:rPr lang="es-CO" sz="2000" i="1" dirty="0">
                <a:solidFill>
                  <a:schemeClr val="bg2">
                    <a:lumMod val="75000"/>
                  </a:schemeClr>
                </a:solidFill>
                <a:latin typeface="Franklin Gothic Medium" panose="020B0603020102020204" pitchFamily="34" charset="0"/>
              </a:rPr>
              <a:t>Director</a:t>
            </a:r>
            <a:endParaRPr lang="es-CO" sz="2400" i="1" dirty="0">
              <a:solidFill>
                <a:schemeClr val="bg2">
                  <a:lumMod val="75000"/>
                </a:schemeClr>
              </a:solidFill>
              <a:latin typeface="Franklin Gothic Medium" panose="020B0603020102020204" pitchFamily="34" charset="0"/>
            </a:endParaRPr>
          </a:p>
          <a:p>
            <a:pPr algn="ctr"/>
            <a:r>
              <a:rPr lang="es-CO" sz="2000" i="1" dirty="0">
                <a:latin typeface="Franklin Gothic Medium" panose="020B0603020102020204" pitchFamily="34" charset="0"/>
              </a:rPr>
              <a:t>Rubiel Vargas Cañas PhD.   </a:t>
            </a:r>
          </a:p>
          <a:p>
            <a:pPr algn="ctr"/>
            <a:r>
              <a:rPr lang="es-CO" sz="2000" i="1" dirty="0">
                <a:latin typeface="Franklin Gothic Medium" panose="020B0603020102020204" pitchFamily="34" charset="0"/>
              </a:rPr>
              <a:t>    Departamento de física, Universidad del Cauca</a:t>
            </a:r>
          </a:p>
          <a:p>
            <a:pPr algn="ctr"/>
            <a:endParaRPr lang="es-CO" sz="2000" i="1" dirty="0">
              <a:latin typeface="Franklin Gothic Medium" panose="020B0603020102020204" pitchFamily="34" charset="0"/>
            </a:endParaRPr>
          </a:p>
          <a:p>
            <a:pPr algn="ctr"/>
            <a:r>
              <a:rPr lang="es-CO" sz="2000" i="1" dirty="0">
                <a:solidFill>
                  <a:schemeClr val="bg2">
                    <a:lumMod val="75000"/>
                  </a:schemeClr>
                </a:solidFill>
                <a:latin typeface="Franklin Gothic Medium" panose="020B0603020102020204" pitchFamily="34" charset="0"/>
              </a:rPr>
              <a:t>Co - director</a:t>
            </a:r>
            <a:endParaRPr lang="es-CO" sz="2000" i="1" dirty="0">
              <a:latin typeface="Franklin Gothic Medium" panose="020B0603020102020204" pitchFamily="34" charset="0"/>
            </a:endParaRPr>
          </a:p>
          <a:p>
            <a:pPr algn="ctr"/>
            <a:r>
              <a:rPr lang="es-CO" sz="2000" i="1" dirty="0">
                <a:latin typeface="Franklin Gothic Medium" panose="020B0603020102020204" pitchFamily="34" charset="0"/>
              </a:rPr>
              <a:t>Ennio Idrobo </a:t>
            </a:r>
            <a:r>
              <a:rPr lang="es-CO" sz="2000" i="1" dirty="0" err="1">
                <a:latin typeface="Franklin Gothic Medium" panose="020B0603020102020204" pitchFamily="34" charset="0"/>
              </a:rPr>
              <a:t>Avila</a:t>
            </a:r>
            <a:r>
              <a:rPr lang="es-CO" sz="2000" i="1" dirty="0">
                <a:latin typeface="Franklin Gothic Medium" panose="020B0603020102020204" pitchFamily="34" charset="0"/>
              </a:rPr>
              <a:t> PhD.   </a:t>
            </a:r>
          </a:p>
          <a:p>
            <a:pPr algn="ctr"/>
            <a:r>
              <a:rPr lang="de-DE" sz="2000" i="1" dirty="0">
                <a:latin typeface="Franklin Gothic Medium" panose="020B0603020102020204" pitchFamily="34" charset="0"/>
              </a:rPr>
              <a:t>Facultad de Informática Aplicada, Universidad de Augsburgo</a:t>
            </a:r>
            <a:endParaRPr lang="es-CO" sz="2000" i="1" dirty="0">
              <a:latin typeface="Franklin Gothic Medium" panose="020B06030201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19E03C9-C1A3-1619-BA80-46AAF4555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292821"/>
            <a:ext cx="1104900" cy="1561168"/>
          </a:xfrm>
          <a:prstGeom prst="rect">
            <a:avLst/>
          </a:prstGeom>
        </p:spPr>
      </p:pic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FD398BFE-8E62-EA2B-E61D-3E0B1FEDF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223" y="5215519"/>
            <a:ext cx="1247776" cy="16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01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462F687-7AEE-71FD-8092-DC6560B90EAF}"/>
              </a:ext>
            </a:extLst>
          </p:cNvPr>
          <p:cNvSpPr txBox="1">
            <a:spLocks/>
          </p:cNvSpPr>
          <p:nvPr/>
        </p:nvSpPr>
        <p:spPr>
          <a:xfrm>
            <a:off x="427416" y="785918"/>
            <a:ext cx="5819775" cy="881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sz="3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s-CO" sz="7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Brechas de investigación </a:t>
            </a:r>
            <a:br>
              <a:rPr lang="es-CO" sz="4000" dirty="0"/>
            </a:br>
            <a:endParaRPr lang="es-CO" sz="4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2365EA3-1409-F4E6-95A7-26AC82388015}"/>
              </a:ext>
            </a:extLst>
          </p:cNvPr>
          <p:cNvSpPr txBox="1"/>
          <p:nvPr/>
        </p:nvSpPr>
        <p:spPr>
          <a:xfrm>
            <a:off x="2035935" y="2375832"/>
            <a:ext cx="6203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Número de pacientes empleados.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1B429D-1106-511E-9405-4B8847D9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10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A85214D-567E-ACD3-80EF-1BACDCC90D6F}"/>
              </a:ext>
            </a:extLst>
          </p:cNvPr>
          <p:cNvSpPr txBox="1"/>
          <p:nvPr/>
        </p:nvSpPr>
        <p:spPr>
          <a:xfrm>
            <a:off x="2035934" y="3001609"/>
            <a:ext cx="8755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se muestra relación con otros fármacos ni con distintos tipos de cirugía.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C102D1-4536-F32F-AA89-47E021F6F08F}"/>
              </a:ext>
            </a:extLst>
          </p:cNvPr>
          <p:cNvSpPr txBox="1"/>
          <p:nvPr/>
        </p:nvSpPr>
        <p:spPr>
          <a:xfrm>
            <a:off x="2035934" y="3761738"/>
            <a:ext cx="9013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Solo se ha tenido en cuenta el </a:t>
            </a:r>
            <a:r>
              <a:rPr lang="es-ES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p-</a:t>
            </a:r>
            <a:r>
              <a:rPr lang="es-ES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</a:t>
            </a:r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para 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controlar el rendimiento de los enfoques.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D98715-DEB9-579F-6B1C-4CB48CFAF5FB}"/>
              </a:ext>
            </a:extLst>
          </p:cNvPr>
          <p:cNvSpPr txBox="1"/>
          <p:nvPr/>
        </p:nvSpPr>
        <p:spPr>
          <a:xfrm>
            <a:off x="2035934" y="4449485"/>
            <a:ext cx="7477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mayoría de los artículos tratan técnicas estadísticas.</a:t>
            </a:r>
            <a:endParaRPr lang="es-CO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C711616B-28F5-6D5F-8294-F3117EA95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34" y="2285136"/>
            <a:ext cx="762000" cy="608215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A5A7A811-EEE0-43CC-CD8A-485373D29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34" y="3001609"/>
            <a:ext cx="762000" cy="608215"/>
          </a:xfrm>
          <a:prstGeom prst="rect">
            <a:avLst/>
          </a:prstGeom>
        </p:spPr>
      </p:pic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23833607-1B51-601E-89A5-17B8EAA38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34" y="3689356"/>
            <a:ext cx="762000" cy="608215"/>
          </a:xfrm>
          <a:prstGeom prst="rect">
            <a:avLst/>
          </a:prstGeom>
        </p:spPr>
      </p:pic>
      <p:pic>
        <p:nvPicPr>
          <p:cNvPr id="16" name="Imagen 15" descr="Diagrama&#10;&#10;Descripción generada automáticamente">
            <a:extLst>
              <a:ext uri="{FF2B5EF4-FFF2-40B4-BE49-F238E27FC236}">
                <a16:creationId xmlns:a16="http://schemas.microsoft.com/office/drawing/2014/main" id="{76E9C916-BA50-2F4A-DA6D-14276874C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34" y="4348824"/>
            <a:ext cx="762000" cy="60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5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DCA96-C460-5FED-759D-37958629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128" y="247557"/>
            <a:ext cx="3064497" cy="577555"/>
          </a:xfrm>
        </p:spPr>
        <p:txBody>
          <a:bodyPr>
            <a:normAutofit fontScale="90000"/>
          </a:bodyPr>
          <a:lstStyle/>
          <a:p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s-ES" sz="1300" dirty="0"/>
              <a:t>Pregunta de investigación e hipótesis</a:t>
            </a:r>
            <a:br>
              <a:rPr lang="es-CO" dirty="0"/>
            </a:b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A135EC-4A6F-194A-73D4-94ECBB045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563018"/>
            <a:ext cx="6343650" cy="2123282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¿Cómo </a:t>
            </a:r>
            <a:r>
              <a:rPr lang="es-ES" b="1" dirty="0"/>
              <a:t>evaluar</a:t>
            </a:r>
            <a:r>
              <a:rPr lang="es-ES" dirty="0"/>
              <a:t> la relación entre el </a:t>
            </a:r>
            <a:r>
              <a:rPr lang="es-ES" b="1" dirty="0"/>
              <a:t>cerebro</a:t>
            </a:r>
            <a:r>
              <a:rPr lang="es-ES" dirty="0"/>
              <a:t> y </a:t>
            </a:r>
            <a:r>
              <a:rPr lang="es-ES" b="1" dirty="0"/>
              <a:t>corazón</a:t>
            </a:r>
            <a:r>
              <a:rPr lang="es-ES" dirty="0"/>
              <a:t> durante la </a:t>
            </a:r>
            <a:r>
              <a:rPr lang="es-ES" b="1" dirty="0"/>
              <a:t>anestesia</a:t>
            </a:r>
            <a:r>
              <a:rPr lang="es-ES" dirty="0"/>
              <a:t> a través de señales fisiológicas, aplicando </a:t>
            </a:r>
            <a:r>
              <a:rPr lang="es-ES" b="1" dirty="0"/>
              <a:t>algoritmos</a:t>
            </a:r>
            <a:r>
              <a:rPr lang="es-ES" dirty="0"/>
              <a:t> de </a:t>
            </a:r>
            <a:r>
              <a:rPr lang="es-ES" b="1" dirty="0"/>
              <a:t>inteligencia artificial</a:t>
            </a:r>
            <a:r>
              <a:rPr lang="es-ES" dirty="0"/>
              <a:t>?</a:t>
            </a:r>
            <a:endParaRPr lang="es-CO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CEB4156D-B363-6630-4E56-05EED051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11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CD858B-5918-C08E-92E6-A0AD6B8A334E}"/>
              </a:ext>
            </a:extLst>
          </p:cNvPr>
          <p:cNvSpPr txBox="1"/>
          <p:nvPr/>
        </p:nvSpPr>
        <p:spPr>
          <a:xfrm>
            <a:off x="412128" y="82511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Pregunta de investigación </a:t>
            </a:r>
            <a:endParaRPr lang="es-ES" sz="3600" dirty="0"/>
          </a:p>
        </p:txBody>
      </p:sp>
      <p:pic>
        <p:nvPicPr>
          <p:cNvPr id="9" name="Imagen 8" descr="Imagen que contiene interior, taza, viendo, tabla&#10;&#10;Descripción generada automáticamente">
            <a:extLst>
              <a:ext uri="{FF2B5EF4-FFF2-40B4-BE49-F238E27FC236}">
                <a16:creationId xmlns:a16="http://schemas.microsoft.com/office/drawing/2014/main" id="{C53FB7D5-07AF-5163-1688-C5BE8CB10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764" y="1971674"/>
            <a:ext cx="30670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7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DCA96-C460-5FED-759D-37958629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128" y="361851"/>
            <a:ext cx="3064497" cy="577555"/>
          </a:xfrm>
        </p:spPr>
        <p:txBody>
          <a:bodyPr>
            <a:normAutofit fontScale="90000"/>
          </a:bodyPr>
          <a:lstStyle/>
          <a:p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s-ES" sz="1300" dirty="0"/>
              <a:t>Pregunta de investigación e hipótesis</a:t>
            </a: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dirty="0"/>
            </a:b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A135EC-4A6F-194A-73D4-94ECBB045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707" y="2148829"/>
            <a:ext cx="6782868" cy="2134395"/>
          </a:xfrm>
        </p:spPr>
        <p:txBody>
          <a:bodyPr/>
          <a:lstStyle/>
          <a:p>
            <a:pPr marL="0" indent="0" algn="just">
              <a:buNone/>
            </a:pPr>
            <a:r>
              <a:rPr lang="es-CO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Los cambios en la </a:t>
            </a:r>
            <a:r>
              <a:rPr lang="es-CO" sz="18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actividad eléctrica de los órganos asociados (cerebro y corazón) </a:t>
            </a:r>
            <a:r>
              <a:rPr lang="es-CO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durante los diferentes estados de la anestesia pueden ser diferenciados mediante algoritmos de </a:t>
            </a:r>
            <a:r>
              <a:rPr lang="es-CO" sz="18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inteligencia artificial (IA)</a:t>
            </a:r>
            <a:r>
              <a:rPr lang="es-CO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lo que podría proporcionar evidencia de la </a:t>
            </a:r>
            <a:r>
              <a:rPr lang="es-CO" sz="18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variación</a:t>
            </a:r>
            <a:r>
              <a:rPr lang="es-CO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en la relación entre ambos órganos en estos estados.</a:t>
            </a:r>
          </a:p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74E4B99-45FE-5D5B-0F18-3F1227124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12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BE896A3-6C83-E3DA-03A2-766BAEC26911}"/>
              </a:ext>
            </a:extLst>
          </p:cNvPr>
          <p:cNvSpPr txBox="1"/>
          <p:nvPr/>
        </p:nvSpPr>
        <p:spPr>
          <a:xfrm>
            <a:off x="428625" y="93940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Hipótesis</a:t>
            </a:r>
            <a:endParaRPr lang="es-ES" sz="3600" dirty="0"/>
          </a:p>
        </p:txBody>
      </p:sp>
      <p:pic>
        <p:nvPicPr>
          <p:cNvPr id="13" name="Imagen 12" descr="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AB223DAB-5D0F-E2E3-E796-9DB71F7E2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7" t="40613" r="4597" b="5747"/>
          <a:stretch/>
        </p:blipFill>
        <p:spPr>
          <a:xfrm>
            <a:off x="4374431" y="3691557"/>
            <a:ext cx="3443135" cy="205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40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21B3A7A-60F8-70B9-2D35-8447839F0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13</a:t>
            </a:fld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B0C55EE-1677-DA68-E8E3-BC49B2A9DB79}"/>
              </a:ext>
            </a:extLst>
          </p:cNvPr>
          <p:cNvSpPr txBox="1"/>
          <p:nvPr/>
        </p:nvSpPr>
        <p:spPr>
          <a:xfrm>
            <a:off x="952501" y="1762125"/>
            <a:ext cx="9382124" cy="3632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just">
              <a:lnSpc>
                <a:spcPct val="107000"/>
              </a:lnSpc>
              <a:spcBef>
                <a:spcPts val="200"/>
              </a:spcBef>
            </a:pPr>
            <a:r>
              <a:rPr lang="es-CO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Objetivo General</a:t>
            </a:r>
          </a:p>
          <a:p>
            <a:pPr algn="just">
              <a:lnSpc>
                <a:spcPct val="107000"/>
              </a:lnSpc>
            </a:pPr>
            <a:r>
              <a:rPr lang="es-CO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Implementar un modelo computacional que permita determinar la relación cerebro-corazón a través de señales fisiológicas asociadas durante la anestesia.</a:t>
            </a:r>
          </a:p>
          <a:p>
            <a:pPr algn="just">
              <a:lnSpc>
                <a:spcPct val="107000"/>
              </a:lnSpc>
            </a:pPr>
            <a:r>
              <a:rPr lang="es-CO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</a:p>
          <a:p>
            <a:pPr algn="just">
              <a:lnSpc>
                <a:spcPct val="107000"/>
              </a:lnSpc>
            </a:pPr>
            <a:r>
              <a:rPr lang="es-CO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Objetivos Específicos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s-CO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Identificar cómo se comportan las señales fisiológicas del corazón y cerebro durante la anestesia a través de la inspección de la literatura científica. 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s-CO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Analizar algoritmos computacionales que permitan procesar y posteriormente relacionar los cambios dinámicos de las señales fisiológicas tanto del corazón como del cerebro usando datos consignados en base de datos públicas.   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s-CO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Estimar el desempeño de los algoritmos empleando métricas de aprendizaje automático. 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94785FD-B6F1-D45F-F7C1-4CDAB3DBD1C0}"/>
              </a:ext>
            </a:extLst>
          </p:cNvPr>
          <p:cNvSpPr txBox="1"/>
          <p:nvPr/>
        </p:nvSpPr>
        <p:spPr>
          <a:xfrm>
            <a:off x="383553" y="81720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Objetivos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778944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552F63-61AD-FF84-AA3E-C50DA1DDD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8" y="361708"/>
            <a:ext cx="3064497" cy="577555"/>
          </a:xfrm>
        </p:spPr>
        <p:txBody>
          <a:bodyPr>
            <a:normAutofit/>
          </a:bodyPr>
          <a:lstStyle/>
          <a:p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Descripción de la metodología 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B8EB5CC4-C635-30ED-4E91-D0407147E0C2}"/>
              </a:ext>
            </a:extLst>
          </p:cNvPr>
          <p:cNvGrpSpPr/>
          <p:nvPr/>
        </p:nvGrpSpPr>
        <p:grpSpPr>
          <a:xfrm>
            <a:off x="618681" y="1559945"/>
            <a:ext cx="10954640" cy="756612"/>
            <a:chOff x="552837" y="2548932"/>
            <a:chExt cx="10954640" cy="756612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D0672FD3-8E93-93A0-F6AC-745864DEE631}"/>
                </a:ext>
              </a:extLst>
            </p:cNvPr>
            <p:cNvGrpSpPr/>
            <p:nvPr/>
          </p:nvGrpSpPr>
          <p:grpSpPr>
            <a:xfrm>
              <a:off x="552837" y="2548932"/>
              <a:ext cx="8703882" cy="756612"/>
              <a:chOff x="1067742" y="2545391"/>
              <a:chExt cx="8703882" cy="756612"/>
            </a:xfrm>
          </p:grpSpPr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79FEF6C7-DF5D-9DC4-313D-E1B8A80E6FD2}"/>
                  </a:ext>
                </a:extLst>
              </p:cNvPr>
              <p:cNvGrpSpPr/>
              <p:nvPr/>
            </p:nvGrpSpPr>
            <p:grpSpPr>
              <a:xfrm>
                <a:off x="1067742" y="2545391"/>
                <a:ext cx="4205595" cy="736847"/>
                <a:chOff x="1254379" y="3116062"/>
                <a:chExt cx="3947888" cy="736847"/>
              </a:xfrm>
            </p:grpSpPr>
            <p:sp>
              <p:nvSpPr>
                <p:cNvPr id="6" name="Flecha: pentágono 5">
                  <a:extLst>
                    <a:ext uri="{FF2B5EF4-FFF2-40B4-BE49-F238E27FC236}">
                      <a16:creationId xmlns:a16="http://schemas.microsoft.com/office/drawing/2014/main" id="{A82C6D79-7CBD-D020-9B35-FD9D779CF2D2}"/>
                    </a:ext>
                  </a:extLst>
                </p:cNvPr>
                <p:cNvSpPr/>
                <p:nvPr/>
              </p:nvSpPr>
              <p:spPr>
                <a:xfrm>
                  <a:off x="1254379" y="3116062"/>
                  <a:ext cx="1835051" cy="736847"/>
                </a:xfrm>
                <a:prstGeom prst="homePlate">
                  <a:avLst/>
                </a:prstGeom>
                <a:ln w="28575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dirty="0"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Búsqueda de la información</a:t>
                  </a:r>
                </a:p>
              </p:txBody>
            </p:sp>
            <p:sp>
              <p:nvSpPr>
                <p:cNvPr id="7" name="Flecha: cheurón 6">
                  <a:extLst>
                    <a:ext uri="{FF2B5EF4-FFF2-40B4-BE49-F238E27FC236}">
                      <a16:creationId xmlns:a16="http://schemas.microsoft.com/office/drawing/2014/main" id="{B9152DAB-E5FD-058A-A977-430358CBB7EF}"/>
                    </a:ext>
                  </a:extLst>
                </p:cNvPr>
                <p:cNvSpPr/>
                <p:nvPr/>
              </p:nvSpPr>
              <p:spPr>
                <a:xfrm>
                  <a:off x="2918840" y="3116063"/>
                  <a:ext cx="2283427" cy="736846"/>
                </a:xfrm>
                <a:prstGeom prst="chevron">
                  <a:avLst/>
                </a:prstGeom>
                <a:ln w="28575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dirty="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Entendimiento de los datos </a:t>
                  </a:r>
                </a:p>
              </p:txBody>
            </p:sp>
          </p:grpSp>
          <p:sp>
            <p:nvSpPr>
              <p:cNvPr id="17" name="Flecha: cheurón 16">
                <a:extLst>
                  <a:ext uri="{FF2B5EF4-FFF2-40B4-BE49-F238E27FC236}">
                    <a16:creationId xmlns:a16="http://schemas.microsoft.com/office/drawing/2014/main" id="{9CA6D234-50B0-66C2-AC2D-F5A3A8A74186}"/>
                  </a:ext>
                </a:extLst>
              </p:cNvPr>
              <p:cNvSpPr/>
              <p:nvPr/>
            </p:nvSpPr>
            <p:spPr>
              <a:xfrm>
                <a:off x="5088384" y="2565157"/>
                <a:ext cx="2432482" cy="736846"/>
              </a:xfrm>
              <a:prstGeom prst="chevron">
                <a:avLst/>
              </a:prstGeom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Preparación de los datos</a:t>
                </a:r>
              </a:p>
            </p:txBody>
          </p:sp>
          <p:sp>
            <p:nvSpPr>
              <p:cNvPr id="18" name="Flecha: cheurón 17">
                <a:extLst>
                  <a:ext uri="{FF2B5EF4-FFF2-40B4-BE49-F238E27FC236}">
                    <a16:creationId xmlns:a16="http://schemas.microsoft.com/office/drawing/2014/main" id="{6C9D6294-273D-E97D-4F15-F9C91A6E9677}"/>
                  </a:ext>
                </a:extLst>
              </p:cNvPr>
              <p:cNvSpPr/>
              <p:nvPr/>
            </p:nvSpPr>
            <p:spPr>
              <a:xfrm>
                <a:off x="7339142" y="2565157"/>
                <a:ext cx="2432482" cy="736846"/>
              </a:xfrm>
              <a:prstGeom prst="chevron">
                <a:avLst/>
              </a:prstGeom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Modelado</a:t>
                </a:r>
                <a:endParaRPr lang="es-CO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21" name="Flecha: cheurón 20">
              <a:extLst>
                <a:ext uri="{FF2B5EF4-FFF2-40B4-BE49-F238E27FC236}">
                  <a16:creationId xmlns:a16="http://schemas.microsoft.com/office/drawing/2014/main" id="{B5678EBB-283F-1AC2-FDBB-89ABE11B1BFB}"/>
                </a:ext>
              </a:extLst>
            </p:cNvPr>
            <p:cNvSpPr/>
            <p:nvPr/>
          </p:nvSpPr>
          <p:spPr>
            <a:xfrm>
              <a:off x="9074995" y="2568698"/>
              <a:ext cx="2432482" cy="736846"/>
            </a:xfrm>
            <a:prstGeom prst="chevron">
              <a:avLst/>
            </a:prstGeom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Evaluación</a:t>
              </a:r>
            </a:p>
          </p:txBody>
        </p:sp>
      </p:grp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1DE22ED-7BA3-24D7-DB57-BAF1ED4717FD}"/>
              </a:ext>
            </a:extLst>
          </p:cNvPr>
          <p:cNvSpPr txBox="1"/>
          <p:nvPr/>
        </p:nvSpPr>
        <p:spPr>
          <a:xfrm>
            <a:off x="618681" y="2591540"/>
            <a:ext cx="1602452" cy="578882"/>
          </a:xfrm>
          <a:prstGeom prst="round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Revisión bibliográfica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2497AA9F-9499-45E0-3205-930CB9A3B2E2}"/>
              </a:ext>
            </a:extLst>
          </p:cNvPr>
          <p:cNvSpPr txBox="1"/>
          <p:nvPr/>
        </p:nvSpPr>
        <p:spPr>
          <a:xfrm>
            <a:off x="618681" y="3282484"/>
            <a:ext cx="1602452" cy="817245"/>
          </a:xfrm>
          <a:prstGeom prst="roundRect">
            <a:avLst/>
          </a:prstGeom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Colección de la información más relevante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871517ED-16A9-E366-CE54-71CCB8A5CA25}"/>
              </a:ext>
            </a:extLst>
          </p:cNvPr>
          <p:cNvSpPr txBox="1"/>
          <p:nvPr/>
        </p:nvSpPr>
        <p:spPr>
          <a:xfrm>
            <a:off x="618681" y="4303705"/>
            <a:ext cx="1602452" cy="578882"/>
          </a:xfrm>
          <a:prstGeom prst="round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Brechas de investigación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0638BB68-5A1F-2F29-7252-DA42B3DC0B5E}"/>
              </a:ext>
            </a:extLst>
          </p:cNvPr>
          <p:cNvSpPr txBox="1"/>
          <p:nvPr/>
        </p:nvSpPr>
        <p:spPr>
          <a:xfrm>
            <a:off x="2581177" y="2591540"/>
            <a:ext cx="1769177" cy="578882"/>
          </a:xfrm>
          <a:prstGeom prst="round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Colección  de los datos 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C64235C0-56EB-FBC3-BA1A-302D1807A9BB}"/>
              </a:ext>
            </a:extLst>
          </p:cNvPr>
          <p:cNvSpPr txBox="1"/>
          <p:nvPr/>
        </p:nvSpPr>
        <p:spPr>
          <a:xfrm>
            <a:off x="2569475" y="3249052"/>
            <a:ext cx="1769176" cy="578882"/>
          </a:xfrm>
          <a:prstGeom prst="roundRect">
            <a:avLst/>
          </a:prstGeom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Descripción de los datos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01940BDC-1226-1E6B-191A-9591567A3743}"/>
              </a:ext>
            </a:extLst>
          </p:cNvPr>
          <p:cNvSpPr txBox="1"/>
          <p:nvPr/>
        </p:nvSpPr>
        <p:spPr>
          <a:xfrm>
            <a:off x="2581178" y="3896717"/>
            <a:ext cx="1769176" cy="578882"/>
          </a:xfrm>
          <a:prstGeom prst="round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Exploración de los datos 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12C9010F-C35A-E895-F4A2-131EC6DB2519}"/>
              </a:ext>
            </a:extLst>
          </p:cNvPr>
          <p:cNvSpPr txBox="1"/>
          <p:nvPr/>
        </p:nvSpPr>
        <p:spPr>
          <a:xfrm>
            <a:off x="2581178" y="4623012"/>
            <a:ext cx="1769176" cy="817245"/>
          </a:xfrm>
          <a:prstGeom prst="round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Verificación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la Calidad de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los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datos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82EFF903-D18F-2E11-9190-F5604E64A285}"/>
              </a:ext>
            </a:extLst>
          </p:cNvPr>
          <p:cNvSpPr txBox="1"/>
          <p:nvPr/>
        </p:nvSpPr>
        <p:spPr>
          <a:xfrm>
            <a:off x="4762562" y="2591540"/>
            <a:ext cx="1970371" cy="578882"/>
          </a:xfrm>
          <a:prstGeom prst="round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Selección del os datos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CFB86179-DAF4-946F-B9F8-4F854761CFBA}"/>
              </a:ext>
            </a:extLst>
          </p:cNvPr>
          <p:cNvSpPr txBox="1"/>
          <p:nvPr/>
        </p:nvSpPr>
        <p:spPr>
          <a:xfrm>
            <a:off x="4762560" y="3266595"/>
            <a:ext cx="1970370" cy="340519"/>
          </a:xfrm>
          <a:prstGeom prst="roundRect">
            <a:avLst/>
          </a:prstGeom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Limpieza de datos 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73A075FE-D6C4-8A38-0D1D-336E8B35AED5}"/>
              </a:ext>
            </a:extLst>
          </p:cNvPr>
          <p:cNvSpPr txBox="1"/>
          <p:nvPr/>
        </p:nvSpPr>
        <p:spPr>
          <a:xfrm>
            <a:off x="4762562" y="3703287"/>
            <a:ext cx="1970369" cy="340519"/>
          </a:xfrm>
          <a:prstGeom prst="round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Estructura de datos 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DA656FB8-6C50-28CB-AE98-CF348DD1A1AF}"/>
              </a:ext>
            </a:extLst>
          </p:cNvPr>
          <p:cNvSpPr txBox="1"/>
          <p:nvPr/>
        </p:nvSpPr>
        <p:spPr>
          <a:xfrm>
            <a:off x="4762560" y="4162198"/>
            <a:ext cx="1970369" cy="578882"/>
          </a:xfrm>
          <a:prstGeom prst="round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Integración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los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datos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F3F4EBC8-D1C9-67D0-8890-0400044F022A}"/>
              </a:ext>
            </a:extLst>
          </p:cNvPr>
          <p:cNvSpPr txBox="1"/>
          <p:nvPr/>
        </p:nvSpPr>
        <p:spPr>
          <a:xfrm>
            <a:off x="4762559" y="4882587"/>
            <a:ext cx="1970369" cy="578882"/>
          </a:xfrm>
          <a:prstGeom prst="round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Formateo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los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datos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C096453-7345-7EC5-79C0-CCF8E4EB86FA}"/>
              </a:ext>
            </a:extLst>
          </p:cNvPr>
          <p:cNvSpPr txBox="1"/>
          <p:nvPr/>
        </p:nvSpPr>
        <p:spPr>
          <a:xfrm>
            <a:off x="7071805" y="2591540"/>
            <a:ext cx="2005982" cy="578882"/>
          </a:xfrm>
          <a:prstGeom prst="round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Selección de técnicas de modelado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3074239-CDD8-7F20-9839-59F53F7AC724}"/>
              </a:ext>
            </a:extLst>
          </p:cNvPr>
          <p:cNvSpPr txBox="1"/>
          <p:nvPr/>
        </p:nvSpPr>
        <p:spPr>
          <a:xfrm>
            <a:off x="7073105" y="3284888"/>
            <a:ext cx="2004682" cy="578882"/>
          </a:xfrm>
          <a:prstGeom prst="roundRect">
            <a:avLst/>
          </a:prstGeom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Generación del plan de pruebas 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9DFEA76-F0ED-22EA-656F-9615CCCA23C3}"/>
              </a:ext>
            </a:extLst>
          </p:cNvPr>
          <p:cNvSpPr txBox="1"/>
          <p:nvPr/>
        </p:nvSpPr>
        <p:spPr>
          <a:xfrm>
            <a:off x="7090261" y="3962730"/>
            <a:ext cx="2004681" cy="340519"/>
          </a:xfrm>
          <a:prstGeom prst="round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Construir el modelo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E5C70C3-3FCF-C2FA-66E3-7247F7117ADB}"/>
              </a:ext>
            </a:extLst>
          </p:cNvPr>
          <p:cNvSpPr txBox="1"/>
          <p:nvPr/>
        </p:nvSpPr>
        <p:spPr>
          <a:xfrm>
            <a:off x="7071804" y="4429633"/>
            <a:ext cx="1970369" cy="578882"/>
          </a:xfrm>
          <a:prstGeom prst="round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Evaluación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del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modelo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66DA53B-833C-2B81-E75C-08088EDDD4B2}"/>
              </a:ext>
            </a:extLst>
          </p:cNvPr>
          <p:cNvSpPr txBox="1"/>
          <p:nvPr/>
        </p:nvSpPr>
        <p:spPr>
          <a:xfrm>
            <a:off x="9322563" y="2591540"/>
            <a:ext cx="2005982" cy="578882"/>
          </a:xfrm>
          <a:prstGeom prst="round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Evaluación de resultados</a:t>
            </a:r>
          </a:p>
        </p:txBody>
      </p:sp>
      <p:sp>
        <p:nvSpPr>
          <p:cNvPr id="29" name="Marcador de número de diapositiva 28">
            <a:extLst>
              <a:ext uri="{FF2B5EF4-FFF2-40B4-BE49-F238E27FC236}">
                <a16:creationId xmlns:a16="http://schemas.microsoft.com/office/drawing/2014/main" id="{350C43FE-EAAA-3CC6-108D-86D36B001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14</a:t>
            </a:fld>
            <a:endParaRPr lang="es-CO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C387F43D-CD40-4D68-4591-D05084D0B4F2}"/>
              </a:ext>
            </a:extLst>
          </p:cNvPr>
          <p:cNvGrpSpPr/>
          <p:nvPr/>
        </p:nvGrpSpPr>
        <p:grpSpPr>
          <a:xfrm>
            <a:off x="618680" y="1550062"/>
            <a:ext cx="10954640" cy="756612"/>
            <a:chOff x="552837" y="2548932"/>
            <a:chExt cx="10954640" cy="756612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BAA7822D-AFCE-3C0C-AA5D-AAF57B8077CB}"/>
                </a:ext>
              </a:extLst>
            </p:cNvPr>
            <p:cNvGrpSpPr/>
            <p:nvPr/>
          </p:nvGrpSpPr>
          <p:grpSpPr>
            <a:xfrm>
              <a:off x="552837" y="2548932"/>
              <a:ext cx="8703882" cy="756612"/>
              <a:chOff x="1067742" y="2545391"/>
              <a:chExt cx="8703882" cy="756612"/>
            </a:xfrm>
          </p:grpSpPr>
          <p:grpSp>
            <p:nvGrpSpPr>
              <p:cNvPr id="30" name="Grupo 29">
                <a:extLst>
                  <a:ext uri="{FF2B5EF4-FFF2-40B4-BE49-F238E27FC236}">
                    <a16:creationId xmlns:a16="http://schemas.microsoft.com/office/drawing/2014/main" id="{EE75223D-365B-56F4-AF39-1A7883CB4A35}"/>
                  </a:ext>
                </a:extLst>
              </p:cNvPr>
              <p:cNvGrpSpPr/>
              <p:nvPr/>
            </p:nvGrpSpPr>
            <p:grpSpPr>
              <a:xfrm>
                <a:off x="1067742" y="2545391"/>
                <a:ext cx="4205595" cy="736847"/>
                <a:chOff x="1254379" y="3116062"/>
                <a:chExt cx="3947888" cy="736847"/>
              </a:xfrm>
            </p:grpSpPr>
            <p:sp>
              <p:nvSpPr>
                <p:cNvPr id="41" name="Flecha: pentágono 40">
                  <a:extLst>
                    <a:ext uri="{FF2B5EF4-FFF2-40B4-BE49-F238E27FC236}">
                      <a16:creationId xmlns:a16="http://schemas.microsoft.com/office/drawing/2014/main" id="{6EF9D628-969E-A643-C145-F9BE7ED0A428}"/>
                    </a:ext>
                  </a:extLst>
                </p:cNvPr>
                <p:cNvSpPr/>
                <p:nvPr/>
              </p:nvSpPr>
              <p:spPr>
                <a:xfrm>
                  <a:off x="1254379" y="3116062"/>
                  <a:ext cx="1835051" cy="736847"/>
                </a:xfrm>
                <a:prstGeom prst="homePlate">
                  <a:avLst/>
                </a:prstGeom>
                <a:ln w="28575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dirty="0"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Búsqueda de la información</a:t>
                  </a:r>
                </a:p>
              </p:txBody>
            </p:sp>
            <p:sp>
              <p:nvSpPr>
                <p:cNvPr id="42" name="Flecha: cheurón 41">
                  <a:extLst>
                    <a:ext uri="{FF2B5EF4-FFF2-40B4-BE49-F238E27FC236}">
                      <a16:creationId xmlns:a16="http://schemas.microsoft.com/office/drawing/2014/main" id="{0AA54966-809B-F010-898B-5AADC2822D77}"/>
                    </a:ext>
                  </a:extLst>
                </p:cNvPr>
                <p:cNvSpPr/>
                <p:nvPr/>
              </p:nvSpPr>
              <p:spPr>
                <a:xfrm>
                  <a:off x="2918840" y="3116063"/>
                  <a:ext cx="2283427" cy="736846"/>
                </a:xfrm>
                <a:prstGeom prst="chevron">
                  <a:avLst/>
                </a:prstGeom>
                <a:ln w="28575">
                  <a:solidFill>
                    <a:schemeClr val="bg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dirty="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Entendimiento de los datos </a:t>
                  </a:r>
                </a:p>
              </p:txBody>
            </p:sp>
          </p:grpSp>
          <p:sp>
            <p:nvSpPr>
              <p:cNvPr id="39" name="Flecha: cheurón 38">
                <a:extLst>
                  <a:ext uri="{FF2B5EF4-FFF2-40B4-BE49-F238E27FC236}">
                    <a16:creationId xmlns:a16="http://schemas.microsoft.com/office/drawing/2014/main" id="{2F28EF91-2F60-AC0C-A40D-EA148AEA9E19}"/>
                  </a:ext>
                </a:extLst>
              </p:cNvPr>
              <p:cNvSpPr/>
              <p:nvPr/>
            </p:nvSpPr>
            <p:spPr>
              <a:xfrm>
                <a:off x="5088384" y="2565157"/>
                <a:ext cx="2432482" cy="736846"/>
              </a:xfrm>
              <a:prstGeom prst="chevron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Preparación de los datos</a:t>
                </a:r>
              </a:p>
            </p:txBody>
          </p:sp>
          <p:sp>
            <p:nvSpPr>
              <p:cNvPr id="40" name="Flecha: cheurón 39">
                <a:extLst>
                  <a:ext uri="{FF2B5EF4-FFF2-40B4-BE49-F238E27FC236}">
                    <a16:creationId xmlns:a16="http://schemas.microsoft.com/office/drawing/2014/main" id="{F53519FF-786C-6434-D6DB-2B6F5B816DB2}"/>
                  </a:ext>
                </a:extLst>
              </p:cNvPr>
              <p:cNvSpPr/>
              <p:nvPr/>
            </p:nvSpPr>
            <p:spPr>
              <a:xfrm>
                <a:off x="7339142" y="2565157"/>
                <a:ext cx="2432482" cy="736846"/>
              </a:xfrm>
              <a:prstGeom prst="chevron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Modelado</a:t>
                </a:r>
                <a:endParaRPr lang="es-CO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28" name="Flecha: cheurón 27">
              <a:extLst>
                <a:ext uri="{FF2B5EF4-FFF2-40B4-BE49-F238E27FC236}">
                  <a16:creationId xmlns:a16="http://schemas.microsoft.com/office/drawing/2014/main" id="{6A8703BC-7A18-6A24-F2AE-E5566E1B4894}"/>
                </a:ext>
              </a:extLst>
            </p:cNvPr>
            <p:cNvSpPr/>
            <p:nvPr/>
          </p:nvSpPr>
          <p:spPr>
            <a:xfrm>
              <a:off x="9074995" y="2568698"/>
              <a:ext cx="2432482" cy="736846"/>
            </a:xfrm>
            <a:prstGeom prst="chevron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Evaluación</a:t>
              </a:r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3F1BDA6A-1176-3D64-A6DC-CB4844CC6CFD}"/>
              </a:ext>
            </a:extLst>
          </p:cNvPr>
          <p:cNvGrpSpPr/>
          <p:nvPr/>
        </p:nvGrpSpPr>
        <p:grpSpPr>
          <a:xfrm>
            <a:off x="618680" y="1559944"/>
            <a:ext cx="10954640" cy="756612"/>
            <a:chOff x="552837" y="2548932"/>
            <a:chExt cx="10954640" cy="756612"/>
          </a:xfrm>
        </p:grpSpPr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96B3E301-906A-ED68-A471-F4E54537C50C}"/>
                </a:ext>
              </a:extLst>
            </p:cNvPr>
            <p:cNvGrpSpPr/>
            <p:nvPr/>
          </p:nvGrpSpPr>
          <p:grpSpPr>
            <a:xfrm>
              <a:off x="552837" y="2548932"/>
              <a:ext cx="8703882" cy="756612"/>
              <a:chOff x="1067742" y="2545391"/>
              <a:chExt cx="8703882" cy="756612"/>
            </a:xfrm>
          </p:grpSpPr>
          <p:grpSp>
            <p:nvGrpSpPr>
              <p:cNvPr id="46" name="Grupo 45">
                <a:extLst>
                  <a:ext uri="{FF2B5EF4-FFF2-40B4-BE49-F238E27FC236}">
                    <a16:creationId xmlns:a16="http://schemas.microsoft.com/office/drawing/2014/main" id="{DD5B2864-96C1-A42B-B078-04AA81ECBFF8}"/>
                  </a:ext>
                </a:extLst>
              </p:cNvPr>
              <p:cNvGrpSpPr/>
              <p:nvPr/>
            </p:nvGrpSpPr>
            <p:grpSpPr>
              <a:xfrm>
                <a:off x="1067742" y="2545391"/>
                <a:ext cx="4205595" cy="736847"/>
                <a:chOff x="1254379" y="3116062"/>
                <a:chExt cx="3947888" cy="736847"/>
              </a:xfrm>
            </p:grpSpPr>
            <p:sp>
              <p:nvSpPr>
                <p:cNvPr id="71" name="Flecha: pentágono 70">
                  <a:extLst>
                    <a:ext uri="{FF2B5EF4-FFF2-40B4-BE49-F238E27FC236}">
                      <a16:creationId xmlns:a16="http://schemas.microsoft.com/office/drawing/2014/main" id="{716EEA0E-50FB-F7EE-B7C9-50C726CA76FB}"/>
                    </a:ext>
                  </a:extLst>
                </p:cNvPr>
                <p:cNvSpPr/>
                <p:nvPr/>
              </p:nvSpPr>
              <p:spPr>
                <a:xfrm>
                  <a:off x="1254379" y="3116062"/>
                  <a:ext cx="1835051" cy="736847"/>
                </a:xfrm>
                <a:prstGeom prst="homePlate">
                  <a:avLst/>
                </a:prstGeom>
                <a:ln w="28575">
                  <a:solidFill>
                    <a:schemeClr val="bg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dirty="0"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Búsqueda de la información</a:t>
                  </a:r>
                </a:p>
              </p:txBody>
            </p:sp>
            <p:sp>
              <p:nvSpPr>
                <p:cNvPr id="72" name="Flecha: cheurón 71">
                  <a:extLst>
                    <a:ext uri="{FF2B5EF4-FFF2-40B4-BE49-F238E27FC236}">
                      <a16:creationId xmlns:a16="http://schemas.microsoft.com/office/drawing/2014/main" id="{A1BAB4D6-C17D-5B8C-878D-ED2BF162348D}"/>
                    </a:ext>
                  </a:extLst>
                </p:cNvPr>
                <p:cNvSpPr/>
                <p:nvPr/>
              </p:nvSpPr>
              <p:spPr>
                <a:xfrm>
                  <a:off x="2918840" y="3116063"/>
                  <a:ext cx="2283427" cy="736846"/>
                </a:xfrm>
                <a:prstGeom prst="chevron">
                  <a:avLst/>
                </a:prstGeom>
                <a:ln w="28575">
                  <a:solidFill>
                    <a:schemeClr val="accent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dirty="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Entendimiento de los datos </a:t>
                  </a:r>
                </a:p>
              </p:txBody>
            </p:sp>
          </p:grpSp>
          <p:sp>
            <p:nvSpPr>
              <p:cNvPr id="47" name="Flecha: cheurón 46">
                <a:extLst>
                  <a:ext uri="{FF2B5EF4-FFF2-40B4-BE49-F238E27FC236}">
                    <a16:creationId xmlns:a16="http://schemas.microsoft.com/office/drawing/2014/main" id="{64C0DF20-1F5B-18DB-67B1-F0F453C67784}"/>
                  </a:ext>
                </a:extLst>
              </p:cNvPr>
              <p:cNvSpPr/>
              <p:nvPr/>
            </p:nvSpPr>
            <p:spPr>
              <a:xfrm>
                <a:off x="5088384" y="2565157"/>
                <a:ext cx="2432482" cy="736846"/>
              </a:xfrm>
              <a:prstGeom prst="chevron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Preparación de los datos</a:t>
                </a:r>
              </a:p>
            </p:txBody>
          </p:sp>
          <p:sp>
            <p:nvSpPr>
              <p:cNvPr id="59" name="Flecha: cheurón 58">
                <a:extLst>
                  <a:ext uri="{FF2B5EF4-FFF2-40B4-BE49-F238E27FC236}">
                    <a16:creationId xmlns:a16="http://schemas.microsoft.com/office/drawing/2014/main" id="{6850F018-766E-B724-2354-55E5FA9D741C}"/>
                  </a:ext>
                </a:extLst>
              </p:cNvPr>
              <p:cNvSpPr/>
              <p:nvPr/>
            </p:nvSpPr>
            <p:spPr>
              <a:xfrm>
                <a:off x="7339142" y="2565157"/>
                <a:ext cx="2432482" cy="736846"/>
              </a:xfrm>
              <a:prstGeom prst="chevron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Modelado</a:t>
                </a:r>
                <a:endParaRPr lang="es-CO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45" name="Flecha: cheurón 44">
              <a:extLst>
                <a:ext uri="{FF2B5EF4-FFF2-40B4-BE49-F238E27FC236}">
                  <a16:creationId xmlns:a16="http://schemas.microsoft.com/office/drawing/2014/main" id="{8455664F-F48D-A67D-A2AB-518D044EA38D}"/>
                </a:ext>
              </a:extLst>
            </p:cNvPr>
            <p:cNvSpPr/>
            <p:nvPr/>
          </p:nvSpPr>
          <p:spPr>
            <a:xfrm>
              <a:off x="9074995" y="2568698"/>
              <a:ext cx="2432482" cy="736846"/>
            </a:xfrm>
            <a:prstGeom prst="chevron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Evaluación</a:t>
              </a:r>
            </a:p>
          </p:txBody>
        </p:sp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4AC624D2-022D-26EE-22C1-D1673879D67E}"/>
              </a:ext>
            </a:extLst>
          </p:cNvPr>
          <p:cNvGrpSpPr/>
          <p:nvPr/>
        </p:nvGrpSpPr>
        <p:grpSpPr>
          <a:xfrm>
            <a:off x="618680" y="1559943"/>
            <a:ext cx="10954640" cy="756612"/>
            <a:chOff x="552837" y="2548932"/>
            <a:chExt cx="10954640" cy="756612"/>
          </a:xfrm>
        </p:grpSpPr>
        <p:grpSp>
          <p:nvGrpSpPr>
            <p:cNvPr id="75" name="Grupo 74">
              <a:extLst>
                <a:ext uri="{FF2B5EF4-FFF2-40B4-BE49-F238E27FC236}">
                  <a16:creationId xmlns:a16="http://schemas.microsoft.com/office/drawing/2014/main" id="{FCFFDD94-24BA-1366-BFCD-63D46D31F3E3}"/>
                </a:ext>
              </a:extLst>
            </p:cNvPr>
            <p:cNvGrpSpPr/>
            <p:nvPr/>
          </p:nvGrpSpPr>
          <p:grpSpPr>
            <a:xfrm>
              <a:off x="552837" y="2548932"/>
              <a:ext cx="8703882" cy="756612"/>
              <a:chOff x="1067742" y="2545391"/>
              <a:chExt cx="8703882" cy="756612"/>
            </a:xfrm>
          </p:grpSpPr>
          <p:grpSp>
            <p:nvGrpSpPr>
              <p:cNvPr id="85" name="Grupo 84">
                <a:extLst>
                  <a:ext uri="{FF2B5EF4-FFF2-40B4-BE49-F238E27FC236}">
                    <a16:creationId xmlns:a16="http://schemas.microsoft.com/office/drawing/2014/main" id="{125C49D8-0A63-FA78-F333-90ED940A09AA}"/>
                  </a:ext>
                </a:extLst>
              </p:cNvPr>
              <p:cNvGrpSpPr/>
              <p:nvPr/>
            </p:nvGrpSpPr>
            <p:grpSpPr>
              <a:xfrm>
                <a:off x="1067742" y="2545391"/>
                <a:ext cx="4205595" cy="736847"/>
                <a:chOff x="1254379" y="3116062"/>
                <a:chExt cx="3947888" cy="736847"/>
              </a:xfrm>
            </p:grpSpPr>
            <p:sp>
              <p:nvSpPr>
                <p:cNvPr id="93" name="Flecha: pentágono 92">
                  <a:extLst>
                    <a:ext uri="{FF2B5EF4-FFF2-40B4-BE49-F238E27FC236}">
                      <a16:creationId xmlns:a16="http://schemas.microsoft.com/office/drawing/2014/main" id="{8AB1DD94-C964-7233-ABF9-623D5CD02A34}"/>
                    </a:ext>
                  </a:extLst>
                </p:cNvPr>
                <p:cNvSpPr/>
                <p:nvPr/>
              </p:nvSpPr>
              <p:spPr>
                <a:xfrm>
                  <a:off x="1254379" y="3116062"/>
                  <a:ext cx="1835051" cy="736847"/>
                </a:xfrm>
                <a:prstGeom prst="homePlate">
                  <a:avLst/>
                </a:prstGeom>
                <a:ln w="28575">
                  <a:solidFill>
                    <a:schemeClr val="bg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dirty="0"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Búsqueda de la información</a:t>
                  </a:r>
                </a:p>
              </p:txBody>
            </p:sp>
            <p:sp>
              <p:nvSpPr>
                <p:cNvPr id="94" name="Flecha: cheurón 93">
                  <a:extLst>
                    <a:ext uri="{FF2B5EF4-FFF2-40B4-BE49-F238E27FC236}">
                      <a16:creationId xmlns:a16="http://schemas.microsoft.com/office/drawing/2014/main" id="{60A7D1CD-ED14-B802-D490-DA184EB50560}"/>
                    </a:ext>
                  </a:extLst>
                </p:cNvPr>
                <p:cNvSpPr/>
                <p:nvPr/>
              </p:nvSpPr>
              <p:spPr>
                <a:xfrm>
                  <a:off x="2918840" y="3116063"/>
                  <a:ext cx="2283427" cy="736846"/>
                </a:xfrm>
                <a:prstGeom prst="chevron">
                  <a:avLst/>
                </a:prstGeom>
                <a:ln w="28575">
                  <a:solidFill>
                    <a:schemeClr val="bg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dirty="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Entendimiento de los datos </a:t>
                  </a:r>
                </a:p>
              </p:txBody>
            </p:sp>
          </p:grpSp>
          <p:sp>
            <p:nvSpPr>
              <p:cNvPr id="86" name="Flecha: cheurón 85">
                <a:extLst>
                  <a:ext uri="{FF2B5EF4-FFF2-40B4-BE49-F238E27FC236}">
                    <a16:creationId xmlns:a16="http://schemas.microsoft.com/office/drawing/2014/main" id="{D8C9126C-75C6-81CD-BC22-5FFCD4C01830}"/>
                  </a:ext>
                </a:extLst>
              </p:cNvPr>
              <p:cNvSpPr/>
              <p:nvPr/>
            </p:nvSpPr>
            <p:spPr>
              <a:xfrm>
                <a:off x="5088384" y="2565157"/>
                <a:ext cx="2432482" cy="736846"/>
              </a:xfrm>
              <a:prstGeom prst="chevron">
                <a:avLst/>
              </a:prstGeom>
              <a:ln w="28575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Preparación de los datos</a:t>
                </a:r>
              </a:p>
            </p:txBody>
          </p:sp>
          <p:sp>
            <p:nvSpPr>
              <p:cNvPr id="87" name="Flecha: cheurón 86">
                <a:extLst>
                  <a:ext uri="{FF2B5EF4-FFF2-40B4-BE49-F238E27FC236}">
                    <a16:creationId xmlns:a16="http://schemas.microsoft.com/office/drawing/2014/main" id="{8B26B174-161E-4480-EB9B-AB9171BAECC0}"/>
                  </a:ext>
                </a:extLst>
              </p:cNvPr>
              <p:cNvSpPr/>
              <p:nvPr/>
            </p:nvSpPr>
            <p:spPr>
              <a:xfrm>
                <a:off x="7339142" y="2565157"/>
                <a:ext cx="2432482" cy="736846"/>
              </a:xfrm>
              <a:prstGeom prst="chevron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Modelado</a:t>
                </a:r>
                <a:endParaRPr lang="es-CO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84" name="Flecha: cheurón 83">
              <a:extLst>
                <a:ext uri="{FF2B5EF4-FFF2-40B4-BE49-F238E27FC236}">
                  <a16:creationId xmlns:a16="http://schemas.microsoft.com/office/drawing/2014/main" id="{BA9FB734-973E-1DBE-F68E-C1A7A8D1F9D7}"/>
                </a:ext>
              </a:extLst>
            </p:cNvPr>
            <p:cNvSpPr/>
            <p:nvPr/>
          </p:nvSpPr>
          <p:spPr>
            <a:xfrm>
              <a:off x="9074995" y="2568698"/>
              <a:ext cx="2432482" cy="736846"/>
            </a:xfrm>
            <a:prstGeom prst="chevron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Evaluación</a:t>
              </a:r>
            </a:p>
          </p:txBody>
        </p:sp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C16FB607-FA1A-FCA3-1207-AFD111475BA7}"/>
              </a:ext>
            </a:extLst>
          </p:cNvPr>
          <p:cNvGrpSpPr/>
          <p:nvPr/>
        </p:nvGrpSpPr>
        <p:grpSpPr>
          <a:xfrm>
            <a:off x="618680" y="1559942"/>
            <a:ext cx="10954640" cy="756612"/>
            <a:chOff x="552837" y="2548932"/>
            <a:chExt cx="10954640" cy="756612"/>
          </a:xfrm>
        </p:grpSpPr>
        <p:grpSp>
          <p:nvGrpSpPr>
            <p:cNvPr id="96" name="Grupo 95">
              <a:extLst>
                <a:ext uri="{FF2B5EF4-FFF2-40B4-BE49-F238E27FC236}">
                  <a16:creationId xmlns:a16="http://schemas.microsoft.com/office/drawing/2014/main" id="{717C417F-E2FD-4037-1807-B145D80C01F7}"/>
                </a:ext>
              </a:extLst>
            </p:cNvPr>
            <p:cNvGrpSpPr/>
            <p:nvPr/>
          </p:nvGrpSpPr>
          <p:grpSpPr>
            <a:xfrm>
              <a:off x="552837" y="2548932"/>
              <a:ext cx="8703882" cy="756612"/>
              <a:chOff x="1067742" y="2545391"/>
              <a:chExt cx="8703882" cy="756612"/>
            </a:xfrm>
          </p:grpSpPr>
          <p:grpSp>
            <p:nvGrpSpPr>
              <p:cNvPr id="98" name="Grupo 97">
                <a:extLst>
                  <a:ext uri="{FF2B5EF4-FFF2-40B4-BE49-F238E27FC236}">
                    <a16:creationId xmlns:a16="http://schemas.microsoft.com/office/drawing/2014/main" id="{4EBBF4E8-BB77-F5C8-05CF-21E9E275D6A0}"/>
                  </a:ext>
                </a:extLst>
              </p:cNvPr>
              <p:cNvGrpSpPr/>
              <p:nvPr/>
            </p:nvGrpSpPr>
            <p:grpSpPr>
              <a:xfrm>
                <a:off x="1067742" y="2545391"/>
                <a:ext cx="4205595" cy="736847"/>
                <a:chOff x="1254379" y="3116062"/>
                <a:chExt cx="3947888" cy="736847"/>
              </a:xfrm>
            </p:grpSpPr>
            <p:sp>
              <p:nvSpPr>
                <p:cNvPr id="101" name="Flecha: pentágono 100">
                  <a:extLst>
                    <a:ext uri="{FF2B5EF4-FFF2-40B4-BE49-F238E27FC236}">
                      <a16:creationId xmlns:a16="http://schemas.microsoft.com/office/drawing/2014/main" id="{8A47F483-F079-D026-2FA3-740CBF49ACE1}"/>
                    </a:ext>
                  </a:extLst>
                </p:cNvPr>
                <p:cNvSpPr/>
                <p:nvPr/>
              </p:nvSpPr>
              <p:spPr>
                <a:xfrm>
                  <a:off x="1254379" y="3116062"/>
                  <a:ext cx="1835051" cy="736847"/>
                </a:xfrm>
                <a:prstGeom prst="homePlate">
                  <a:avLst/>
                </a:prstGeom>
                <a:ln w="28575">
                  <a:solidFill>
                    <a:schemeClr val="bg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dirty="0"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Búsqueda de la información</a:t>
                  </a:r>
                </a:p>
              </p:txBody>
            </p:sp>
            <p:sp>
              <p:nvSpPr>
                <p:cNvPr id="102" name="Flecha: cheurón 101">
                  <a:extLst>
                    <a:ext uri="{FF2B5EF4-FFF2-40B4-BE49-F238E27FC236}">
                      <a16:creationId xmlns:a16="http://schemas.microsoft.com/office/drawing/2014/main" id="{00D9B29A-EE91-8F42-A925-1EED0E082125}"/>
                    </a:ext>
                  </a:extLst>
                </p:cNvPr>
                <p:cNvSpPr/>
                <p:nvPr/>
              </p:nvSpPr>
              <p:spPr>
                <a:xfrm>
                  <a:off x="2918840" y="3116063"/>
                  <a:ext cx="2283427" cy="736846"/>
                </a:xfrm>
                <a:prstGeom prst="chevron">
                  <a:avLst/>
                </a:prstGeom>
                <a:ln w="28575">
                  <a:solidFill>
                    <a:schemeClr val="bg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dirty="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Entendimiento de los datos </a:t>
                  </a:r>
                </a:p>
              </p:txBody>
            </p:sp>
          </p:grpSp>
          <p:sp>
            <p:nvSpPr>
              <p:cNvPr id="99" name="Flecha: cheurón 98">
                <a:extLst>
                  <a:ext uri="{FF2B5EF4-FFF2-40B4-BE49-F238E27FC236}">
                    <a16:creationId xmlns:a16="http://schemas.microsoft.com/office/drawing/2014/main" id="{68F278C7-4314-5E7A-2977-249C59BFFED6}"/>
                  </a:ext>
                </a:extLst>
              </p:cNvPr>
              <p:cNvSpPr/>
              <p:nvPr/>
            </p:nvSpPr>
            <p:spPr>
              <a:xfrm>
                <a:off x="5088384" y="2565157"/>
                <a:ext cx="2432482" cy="736846"/>
              </a:xfrm>
              <a:prstGeom prst="chevron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Preparación de los datos</a:t>
                </a:r>
              </a:p>
            </p:txBody>
          </p:sp>
          <p:sp>
            <p:nvSpPr>
              <p:cNvPr id="100" name="Flecha: cheurón 99">
                <a:extLst>
                  <a:ext uri="{FF2B5EF4-FFF2-40B4-BE49-F238E27FC236}">
                    <a16:creationId xmlns:a16="http://schemas.microsoft.com/office/drawing/2014/main" id="{A055B604-1C7B-96ED-9022-D604D4A26F97}"/>
                  </a:ext>
                </a:extLst>
              </p:cNvPr>
              <p:cNvSpPr/>
              <p:nvPr/>
            </p:nvSpPr>
            <p:spPr>
              <a:xfrm>
                <a:off x="7339142" y="2565157"/>
                <a:ext cx="2432482" cy="736846"/>
              </a:xfrm>
              <a:prstGeom prst="chevron">
                <a:avLst/>
              </a:prstGeom>
              <a:ln w="28575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Modelado</a:t>
                </a:r>
                <a:endParaRPr lang="es-CO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97" name="Flecha: cheurón 96">
              <a:extLst>
                <a:ext uri="{FF2B5EF4-FFF2-40B4-BE49-F238E27FC236}">
                  <a16:creationId xmlns:a16="http://schemas.microsoft.com/office/drawing/2014/main" id="{99E433A1-CCB4-ED59-6952-9E1A973BAFEE}"/>
                </a:ext>
              </a:extLst>
            </p:cNvPr>
            <p:cNvSpPr/>
            <p:nvPr/>
          </p:nvSpPr>
          <p:spPr>
            <a:xfrm>
              <a:off x="9074995" y="2568698"/>
              <a:ext cx="2432482" cy="736846"/>
            </a:xfrm>
            <a:prstGeom prst="chevron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Evaluación</a:t>
              </a: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F3FD9D57-901B-1D54-7588-3A3D0228BB27}"/>
              </a:ext>
            </a:extLst>
          </p:cNvPr>
          <p:cNvGrpSpPr/>
          <p:nvPr/>
        </p:nvGrpSpPr>
        <p:grpSpPr>
          <a:xfrm>
            <a:off x="618680" y="1550061"/>
            <a:ext cx="10954640" cy="756612"/>
            <a:chOff x="552837" y="2548932"/>
            <a:chExt cx="10954640" cy="756612"/>
          </a:xfrm>
        </p:grpSpPr>
        <p:grpSp>
          <p:nvGrpSpPr>
            <p:cNvPr id="104" name="Grupo 103">
              <a:extLst>
                <a:ext uri="{FF2B5EF4-FFF2-40B4-BE49-F238E27FC236}">
                  <a16:creationId xmlns:a16="http://schemas.microsoft.com/office/drawing/2014/main" id="{BC3EB8D6-92D1-467D-D507-F3F9CE51FC3A}"/>
                </a:ext>
              </a:extLst>
            </p:cNvPr>
            <p:cNvGrpSpPr/>
            <p:nvPr/>
          </p:nvGrpSpPr>
          <p:grpSpPr>
            <a:xfrm>
              <a:off x="552837" y="2548932"/>
              <a:ext cx="8703882" cy="756612"/>
              <a:chOff x="1067742" y="2545391"/>
              <a:chExt cx="8703882" cy="756612"/>
            </a:xfrm>
          </p:grpSpPr>
          <p:grpSp>
            <p:nvGrpSpPr>
              <p:cNvPr id="106" name="Grupo 105">
                <a:extLst>
                  <a:ext uri="{FF2B5EF4-FFF2-40B4-BE49-F238E27FC236}">
                    <a16:creationId xmlns:a16="http://schemas.microsoft.com/office/drawing/2014/main" id="{075EBB0C-A294-579D-E7F5-4DBC9145584C}"/>
                  </a:ext>
                </a:extLst>
              </p:cNvPr>
              <p:cNvGrpSpPr/>
              <p:nvPr/>
            </p:nvGrpSpPr>
            <p:grpSpPr>
              <a:xfrm>
                <a:off x="1067742" y="2545391"/>
                <a:ext cx="4205595" cy="736847"/>
                <a:chOff x="1254379" y="3116062"/>
                <a:chExt cx="3947888" cy="736847"/>
              </a:xfrm>
            </p:grpSpPr>
            <p:sp>
              <p:nvSpPr>
                <p:cNvPr id="109" name="Flecha: pentágono 108">
                  <a:extLst>
                    <a:ext uri="{FF2B5EF4-FFF2-40B4-BE49-F238E27FC236}">
                      <a16:creationId xmlns:a16="http://schemas.microsoft.com/office/drawing/2014/main" id="{132A6599-6BBC-2584-7EB1-D8B1EED92099}"/>
                    </a:ext>
                  </a:extLst>
                </p:cNvPr>
                <p:cNvSpPr/>
                <p:nvPr/>
              </p:nvSpPr>
              <p:spPr>
                <a:xfrm>
                  <a:off x="1254379" y="3116062"/>
                  <a:ext cx="1835051" cy="736847"/>
                </a:xfrm>
                <a:prstGeom prst="homePlate">
                  <a:avLst/>
                </a:prstGeom>
                <a:ln w="28575">
                  <a:solidFill>
                    <a:schemeClr val="bg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dirty="0"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Búsqueda de la información</a:t>
                  </a:r>
                </a:p>
              </p:txBody>
            </p:sp>
            <p:sp>
              <p:nvSpPr>
                <p:cNvPr id="110" name="Flecha: cheurón 109">
                  <a:extLst>
                    <a:ext uri="{FF2B5EF4-FFF2-40B4-BE49-F238E27FC236}">
                      <a16:creationId xmlns:a16="http://schemas.microsoft.com/office/drawing/2014/main" id="{DA8A6698-D4CC-A1A9-382E-E0C2B92AD612}"/>
                    </a:ext>
                  </a:extLst>
                </p:cNvPr>
                <p:cNvSpPr/>
                <p:nvPr/>
              </p:nvSpPr>
              <p:spPr>
                <a:xfrm>
                  <a:off x="2918840" y="3116063"/>
                  <a:ext cx="2283427" cy="736846"/>
                </a:xfrm>
                <a:prstGeom prst="chevron">
                  <a:avLst/>
                </a:prstGeom>
                <a:ln w="28575">
                  <a:solidFill>
                    <a:schemeClr val="bg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dirty="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Entendimiento de los datos </a:t>
                  </a:r>
                </a:p>
              </p:txBody>
            </p:sp>
          </p:grpSp>
          <p:sp>
            <p:nvSpPr>
              <p:cNvPr id="107" name="Flecha: cheurón 106">
                <a:extLst>
                  <a:ext uri="{FF2B5EF4-FFF2-40B4-BE49-F238E27FC236}">
                    <a16:creationId xmlns:a16="http://schemas.microsoft.com/office/drawing/2014/main" id="{771C0939-BBF3-5CE3-D48D-95EE2FBDE547}"/>
                  </a:ext>
                </a:extLst>
              </p:cNvPr>
              <p:cNvSpPr/>
              <p:nvPr/>
            </p:nvSpPr>
            <p:spPr>
              <a:xfrm>
                <a:off x="5088384" y="2565157"/>
                <a:ext cx="2432482" cy="736846"/>
              </a:xfrm>
              <a:prstGeom prst="chevron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Preparación de los datos</a:t>
                </a:r>
              </a:p>
            </p:txBody>
          </p:sp>
          <p:sp>
            <p:nvSpPr>
              <p:cNvPr id="108" name="Flecha: cheurón 107">
                <a:extLst>
                  <a:ext uri="{FF2B5EF4-FFF2-40B4-BE49-F238E27FC236}">
                    <a16:creationId xmlns:a16="http://schemas.microsoft.com/office/drawing/2014/main" id="{D471C030-AC83-ED43-F5F8-1B303740FEF6}"/>
                  </a:ext>
                </a:extLst>
              </p:cNvPr>
              <p:cNvSpPr/>
              <p:nvPr/>
            </p:nvSpPr>
            <p:spPr>
              <a:xfrm>
                <a:off x="7339142" y="2565157"/>
                <a:ext cx="2432482" cy="736846"/>
              </a:xfrm>
              <a:prstGeom prst="chevron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Modelado</a:t>
                </a:r>
                <a:endParaRPr lang="es-CO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05" name="Flecha: cheurón 104">
              <a:extLst>
                <a:ext uri="{FF2B5EF4-FFF2-40B4-BE49-F238E27FC236}">
                  <a16:creationId xmlns:a16="http://schemas.microsoft.com/office/drawing/2014/main" id="{66DA0678-3644-CCD1-C4BF-3A01520FE454}"/>
                </a:ext>
              </a:extLst>
            </p:cNvPr>
            <p:cNvSpPr/>
            <p:nvPr/>
          </p:nvSpPr>
          <p:spPr>
            <a:xfrm>
              <a:off x="9074995" y="2568698"/>
              <a:ext cx="2432482" cy="736846"/>
            </a:xfrm>
            <a:prstGeom prst="chevron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Evaluación</a:t>
              </a: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DF8F730D-012E-433C-AB05-D4B09D973072}"/>
              </a:ext>
            </a:extLst>
          </p:cNvPr>
          <p:cNvSpPr txBox="1"/>
          <p:nvPr/>
        </p:nvSpPr>
        <p:spPr>
          <a:xfrm>
            <a:off x="387013" y="797899"/>
            <a:ext cx="83664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Metodología CRISP-DM</a:t>
            </a:r>
            <a:br>
              <a:rPr lang="es-CO" sz="3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es-ES" sz="3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74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7" grpId="0" animBg="1"/>
      <p:bldP spid="58" grpId="0" animBg="1"/>
      <p:bldP spid="68" grpId="0" animBg="1"/>
      <p:bldP spid="69" grpId="0" animBg="1"/>
      <p:bldP spid="70" grpId="0" animBg="1"/>
      <p:bldP spid="73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16" grpId="0" animBg="1"/>
      <p:bldP spid="20" grpId="0" animBg="1"/>
      <p:bldP spid="23" grpId="0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445E9B-BC98-DE0F-FE61-9E8805CC0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53" y="300021"/>
            <a:ext cx="3064497" cy="577555"/>
          </a:xfrm>
        </p:spPr>
        <p:txBody>
          <a:bodyPr>
            <a:normAutofit fontScale="90000"/>
          </a:bodyPr>
          <a:lstStyle/>
          <a:p>
            <a:br>
              <a:rPr lang="es-ES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s-E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Desarrollo de la metodología</a:t>
            </a:r>
            <a:br>
              <a:rPr lang="es-CO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2A28BB-C762-AA97-4CB6-8FE217BD5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15</a:t>
            </a:fld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4D8FFCB-C497-AB04-85E0-5FE8FA9CA7DE}"/>
              </a:ext>
            </a:extLst>
          </p:cNvPr>
          <p:cNvSpPr txBox="1">
            <a:spLocks/>
          </p:cNvSpPr>
          <p:nvPr/>
        </p:nvSpPr>
        <p:spPr>
          <a:xfrm>
            <a:off x="419100" y="868306"/>
            <a:ext cx="5819775" cy="881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sz="3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s-CO" sz="7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Entendimiento de los datos</a:t>
            </a:r>
            <a:br>
              <a:rPr lang="es-CO" sz="4000" dirty="0"/>
            </a:br>
            <a:endParaRPr lang="es-CO" sz="4000" dirty="0"/>
          </a:p>
        </p:txBody>
      </p:sp>
      <p:pic>
        <p:nvPicPr>
          <p:cNvPr id="7170" name="Picture 2" descr="vitaldb (VitalDB) · GitHub">
            <a:extLst>
              <a:ext uri="{FF2B5EF4-FFF2-40B4-BE49-F238E27FC236}">
                <a16:creationId xmlns:a16="http://schemas.microsoft.com/office/drawing/2014/main" id="{17633AFF-0B81-264B-1EF9-DF01B6B3F0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0" b="32063"/>
          <a:stretch/>
        </p:blipFill>
        <p:spPr bwMode="auto">
          <a:xfrm>
            <a:off x="495071" y="3270131"/>
            <a:ext cx="2694527" cy="125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A58CC60B-D734-CD41-6069-4A2A9B11E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279094"/>
              </p:ext>
            </p:extLst>
          </p:nvPr>
        </p:nvGraphicFramePr>
        <p:xfrm>
          <a:off x="4187005" y="2346089"/>
          <a:ext cx="6782940" cy="2862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366">
                  <a:extLst>
                    <a:ext uri="{9D8B030D-6E8A-4147-A177-3AD203B41FA5}">
                      <a16:colId xmlns:a16="http://schemas.microsoft.com/office/drawing/2014/main" val="2018227201"/>
                    </a:ext>
                  </a:extLst>
                </a:gridCol>
                <a:gridCol w="2186787">
                  <a:extLst>
                    <a:ext uri="{9D8B030D-6E8A-4147-A177-3AD203B41FA5}">
                      <a16:colId xmlns:a16="http://schemas.microsoft.com/office/drawing/2014/main" val="899506137"/>
                    </a:ext>
                  </a:extLst>
                </a:gridCol>
                <a:gridCol w="2186787">
                  <a:extLst>
                    <a:ext uri="{9D8B030D-6E8A-4147-A177-3AD203B41FA5}">
                      <a16:colId xmlns:a16="http://schemas.microsoft.com/office/drawing/2014/main" val="329568014"/>
                    </a:ext>
                  </a:extLst>
                </a:gridCol>
              </a:tblGrid>
              <a:tr h="2861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Conjunto de datos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Cantidad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Descripción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7697451"/>
                  </a:ext>
                </a:extLst>
              </a:tr>
              <a:tr h="5636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Resultados de laboratorio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Parámetros de resultados de laboratorio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2889495"/>
                  </a:ext>
                </a:extLst>
              </a:tr>
              <a:tr h="5636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Información clínica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Datos clínicos perioperatorios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9124080"/>
                  </a:ext>
                </a:extLst>
              </a:tr>
              <a:tr h="52060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Parámetros hemodinámicos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486.451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Registros de datos numéricos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4782331"/>
                  </a:ext>
                </a:extLst>
              </a:tr>
              <a:tr h="52060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196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Datos de forma de onda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0818654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8E9A83E0-04C3-27F3-AB84-F36FFFD2DB7E}"/>
              </a:ext>
            </a:extLst>
          </p:cNvPr>
          <p:cNvSpPr/>
          <p:nvPr/>
        </p:nvSpPr>
        <p:spPr>
          <a:xfrm rot="16200000">
            <a:off x="7054600" y="1043235"/>
            <a:ext cx="1047751" cy="7162800"/>
          </a:xfrm>
          <a:prstGeom prst="rect">
            <a:avLst/>
          </a:prstGeom>
          <a:noFill/>
          <a:ln w="38100" cap="flat" cmpd="sng" algn="ctr">
            <a:solidFill>
              <a:schemeClr val="accent3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C80FCD5-3FF4-C759-9CC7-3E14A3D54FC4}"/>
              </a:ext>
            </a:extLst>
          </p:cNvPr>
          <p:cNvSpPr/>
          <p:nvPr/>
        </p:nvSpPr>
        <p:spPr>
          <a:xfrm rot="16200000">
            <a:off x="7311775" y="182229"/>
            <a:ext cx="533400" cy="7162800"/>
          </a:xfrm>
          <a:prstGeom prst="rect">
            <a:avLst/>
          </a:prstGeom>
          <a:noFill/>
          <a:ln w="38100" cap="flat" cmpd="sng" algn="ctr">
            <a:solidFill>
              <a:schemeClr val="accent5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F9085E7-6F8F-278A-7099-C5B82CC0EBA7}"/>
              </a:ext>
            </a:extLst>
          </p:cNvPr>
          <p:cNvCxnSpPr/>
          <p:nvPr/>
        </p:nvCxnSpPr>
        <p:spPr>
          <a:xfrm>
            <a:off x="3275323" y="3873530"/>
            <a:ext cx="58357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AA889D70-7988-06AE-1B13-C9646C5A8E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86122" y="4615623"/>
            <a:ext cx="668089" cy="985590"/>
          </a:xfrm>
          <a:prstGeom prst="bentConnector2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6F875A7-7C41-FDB0-8E7A-451634BE79A4}"/>
              </a:ext>
            </a:extLst>
          </p:cNvPr>
          <p:cNvSpPr txBox="1"/>
          <p:nvPr/>
        </p:nvSpPr>
        <p:spPr>
          <a:xfrm>
            <a:off x="1842334" y="5616535"/>
            <a:ext cx="31258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8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Dispositivos médicos empleados durante la cirugía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183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DB0E7-9984-FE7D-4750-F868CCFAD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53" y="308516"/>
            <a:ext cx="3064497" cy="577555"/>
          </a:xfrm>
        </p:spPr>
        <p:txBody>
          <a:bodyPr/>
          <a:lstStyle/>
          <a:p>
            <a:br>
              <a:rPr lang="es-ES" sz="32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Desarrollo de la metodología</a:t>
            </a:r>
            <a:br>
              <a:rPr lang="es-CO" sz="4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9172E6-4DF5-6200-FFB8-F580048FE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16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B01EF33-6E0C-69E4-6CD7-1654E700065A}"/>
              </a:ext>
            </a:extLst>
          </p:cNvPr>
          <p:cNvSpPr txBox="1"/>
          <p:nvPr/>
        </p:nvSpPr>
        <p:spPr>
          <a:xfrm>
            <a:off x="331522" y="886071"/>
            <a:ext cx="82600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Señales fisiológicas utilizadas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9A79331-08CC-1409-9768-B30B80D5F4B6}"/>
              </a:ext>
            </a:extLst>
          </p:cNvPr>
          <p:cNvSpPr txBox="1"/>
          <p:nvPr/>
        </p:nvSpPr>
        <p:spPr>
          <a:xfrm>
            <a:off x="3615768" y="2081492"/>
            <a:ext cx="3163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kern="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</a:t>
            </a:r>
            <a:r>
              <a:rPr lang="es-CO" kern="0" dirty="0">
                <a:solidFill>
                  <a:schemeClr val="accent1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lectroencefalograma (EEG)</a:t>
            </a:r>
            <a:r>
              <a:rPr lang="es-CO" kern="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dos canales</a:t>
            </a:r>
            <a:endParaRPr lang="es-ES" dirty="0">
              <a:solidFill>
                <a:schemeClr val="accent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FE9FC2F6-74FF-259C-C40E-13C1F6FA0782}"/>
              </a:ext>
            </a:extLst>
          </p:cNvPr>
          <p:cNvCxnSpPr/>
          <p:nvPr/>
        </p:nvCxnSpPr>
        <p:spPr>
          <a:xfrm>
            <a:off x="6534815" y="2346728"/>
            <a:ext cx="500767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C7BC0A9-B716-B31B-5881-91BA868F3CAA}"/>
              </a:ext>
            </a:extLst>
          </p:cNvPr>
          <p:cNvSpPr txBox="1"/>
          <p:nvPr/>
        </p:nvSpPr>
        <p:spPr>
          <a:xfrm>
            <a:off x="4388440" y="4406748"/>
            <a:ext cx="2938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kern="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</a:t>
            </a:r>
            <a:r>
              <a:rPr lang="es-CO" kern="0" dirty="0">
                <a:solidFill>
                  <a:schemeClr val="accent1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lectrocardiograma (E</a:t>
            </a:r>
            <a:r>
              <a:rPr lang="es-CO" kern="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</a:t>
            </a:r>
            <a:r>
              <a:rPr lang="es-CO" kern="0" dirty="0">
                <a:solidFill>
                  <a:schemeClr val="accent1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G)</a:t>
            </a:r>
            <a:endParaRPr lang="es-ES" dirty="0">
              <a:solidFill>
                <a:schemeClr val="accent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07FA6B30-9640-B96E-BA61-8D6815D55C0A}"/>
              </a:ext>
            </a:extLst>
          </p:cNvPr>
          <p:cNvCxnSpPr/>
          <p:nvPr/>
        </p:nvCxnSpPr>
        <p:spPr>
          <a:xfrm>
            <a:off x="7492878" y="4593893"/>
            <a:ext cx="500767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E716AFF3-F2BE-61BA-C2A9-F160ED693131}"/>
              </a:ext>
            </a:extLst>
          </p:cNvPr>
          <p:cNvGrpSpPr/>
          <p:nvPr/>
        </p:nvGrpSpPr>
        <p:grpSpPr>
          <a:xfrm>
            <a:off x="421653" y="2640777"/>
            <a:ext cx="3565931" cy="2458469"/>
            <a:chOff x="2560612" y="4772203"/>
            <a:chExt cx="3565931" cy="2458469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BB513237-3250-A1C5-4D90-9DE8FB25CB57}"/>
                </a:ext>
              </a:extLst>
            </p:cNvPr>
            <p:cNvSpPr txBox="1"/>
            <p:nvPr/>
          </p:nvSpPr>
          <p:spPr>
            <a:xfrm>
              <a:off x="4407950" y="6584341"/>
              <a:ext cx="157910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sz="1800" kern="1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Tram-Rac</a:t>
              </a:r>
              <a:r>
                <a:rPr lang="es-CO" sz="1800" kern="1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4A </a:t>
              </a:r>
            </a:p>
            <a:p>
              <a:r>
                <a:rPr lang="es-CO" sz="1800" kern="1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(SNUADC)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394D436-C1C3-762B-3B4F-60F2ABF9B0BF}"/>
                </a:ext>
              </a:extLst>
            </p:cNvPr>
            <p:cNvSpPr txBox="1"/>
            <p:nvPr/>
          </p:nvSpPr>
          <p:spPr>
            <a:xfrm>
              <a:off x="4474996" y="4772203"/>
              <a:ext cx="165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sz="1800" kern="1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Vista BIS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8DC7BAD7-CD36-1D92-3F71-59223AAFC506}"/>
                </a:ext>
              </a:extLst>
            </p:cNvPr>
            <p:cNvSpPr txBox="1"/>
            <p:nvPr/>
          </p:nvSpPr>
          <p:spPr>
            <a:xfrm>
              <a:off x="2560612" y="5673170"/>
              <a:ext cx="16110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sz="1800" kern="1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Dispositivos</a:t>
              </a:r>
              <a:endParaRPr lang="es-ES" dirty="0"/>
            </a:p>
          </p:txBody>
        </p:sp>
        <p:sp>
          <p:nvSpPr>
            <p:cNvPr id="12" name="Abrir llave 11">
              <a:extLst>
                <a:ext uri="{FF2B5EF4-FFF2-40B4-BE49-F238E27FC236}">
                  <a16:creationId xmlns:a16="http://schemas.microsoft.com/office/drawing/2014/main" id="{7D54C7C7-C608-B9A9-3B42-2C65D3DBC0C1}"/>
                </a:ext>
              </a:extLst>
            </p:cNvPr>
            <p:cNvSpPr/>
            <p:nvPr/>
          </p:nvSpPr>
          <p:spPr>
            <a:xfrm>
              <a:off x="3971956" y="4959932"/>
              <a:ext cx="443930" cy="1838933"/>
            </a:xfrm>
            <a:prstGeom prst="leftBrace">
              <a:avLst/>
            </a:prstGeom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411EE084-02D1-6680-A436-CD34E49D6E6D}"/>
              </a:ext>
            </a:extLst>
          </p:cNvPr>
          <p:cNvCxnSpPr/>
          <p:nvPr/>
        </p:nvCxnSpPr>
        <p:spPr>
          <a:xfrm>
            <a:off x="3737199" y="4599764"/>
            <a:ext cx="500767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A322EF4-22B5-9EA1-E675-577B8DD06D53}"/>
              </a:ext>
            </a:extLst>
          </p:cNvPr>
          <p:cNvSpPr txBox="1"/>
          <p:nvPr/>
        </p:nvSpPr>
        <p:spPr>
          <a:xfrm>
            <a:off x="3987582" y="3143321"/>
            <a:ext cx="3594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kern="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Índice</a:t>
            </a:r>
            <a:r>
              <a:rPr lang="es-ES" dirty="0"/>
              <a:t> </a:t>
            </a:r>
            <a:r>
              <a:rPr lang="es-ES" kern="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biespectral</a:t>
            </a:r>
            <a:r>
              <a:rPr lang="es-ES" dirty="0"/>
              <a:t> (</a:t>
            </a:r>
            <a:r>
              <a:rPr lang="es-ES" kern="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BIS</a:t>
            </a:r>
            <a:r>
              <a:rPr lang="es-ES" dirty="0"/>
              <a:t>)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3FD0BAF-CF90-22CD-DF22-1E8BBACF70A0}"/>
              </a:ext>
            </a:extLst>
          </p:cNvPr>
          <p:cNvCxnSpPr/>
          <p:nvPr/>
        </p:nvCxnSpPr>
        <p:spPr>
          <a:xfrm>
            <a:off x="6534815" y="3327987"/>
            <a:ext cx="500767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brir llave 21">
            <a:extLst>
              <a:ext uri="{FF2B5EF4-FFF2-40B4-BE49-F238E27FC236}">
                <a16:creationId xmlns:a16="http://schemas.microsoft.com/office/drawing/2014/main" id="{08C6F711-0941-EB8A-8788-CFA3A649B11E}"/>
              </a:ext>
            </a:extLst>
          </p:cNvPr>
          <p:cNvSpPr/>
          <p:nvPr/>
        </p:nvSpPr>
        <p:spPr>
          <a:xfrm>
            <a:off x="3529468" y="2346728"/>
            <a:ext cx="415461" cy="957430"/>
          </a:xfrm>
          <a:prstGeom prst="leftBrac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Imagen 1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101C41C7-E8A9-35C5-E451-D72F96B7C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581" y="3154770"/>
            <a:ext cx="810029" cy="576741"/>
          </a:xfrm>
          <a:prstGeom prst="rect">
            <a:avLst/>
          </a:prstGeom>
        </p:spPr>
      </p:pic>
      <p:pic>
        <p:nvPicPr>
          <p:cNvPr id="18" name="Imagen 17" descr="Imagen que contiene tabla, secadora, sostener&#10;&#10;Descripción generada automáticamente">
            <a:extLst>
              <a:ext uri="{FF2B5EF4-FFF2-40B4-BE49-F238E27FC236}">
                <a16:creationId xmlns:a16="http://schemas.microsoft.com/office/drawing/2014/main" id="{44B1A9E8-4F99-51C0-0B9E-4B4438B1A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848" y="5245308"/>
            <a:ext cx="744277" cy="84053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6A8F99EE-6ED9-793D-64B0-04F73A017B52}"/>
              </a:ext>
            </a:extLst>
          </p:cNvPr>
          <p:cNvSpPr txBox="1"/>
          <p:nvPr/>
        </p:nvSpPr>
        <p:spPr>
          <a:xfrm>
            <a:off x="7203342" y="2162062"/>
            <a:ext cx="3321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kern="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Actividad eléctrica del cerebro</a:t>
            </a:r>
            <a:endParaRPr lang="es-E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54FB936-A54F-E44C-2AF8-3D6FED89DD89}"/>
              </a:ext>
            </a:extLst>
          </p:cNvPr>
          <p:cNvSpPr txBox="1"/>
          <p:nvPr/>
        </p:nvSpPr>
        <p:spPr>
          <a:xfrm>
            <a:off x="7203342" y="3172412"/>
            <a:ext cx="4045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Obtener la profundidad de la anestesia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C2884A3-7299-9456-579B-8A09533E82CB}"/>
              </a:ext>
            </a:extLst>
          </p:cNvPr>
          <p:cNvSpPr txBox="1"/>
          <p:nvPr/>
        </p:nvSpPr>
        <p:spPr>
          <a:xfrm>
            <a:off x="8070117" y="4406748"/>
            <a:ext cx="3321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kern="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Actividad eléctrica del corazón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355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  <p:bldP spid="20" grpId="0"/>
      <p:bldP spid="22" grpId="0" animBg="1"/>
      <p:bldP spid="16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445E9B-BC98-DE0F-FE61-9E8805CC0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53" y="300021"/>
            <a:ext cx="3064497" cy="577555"/>
          </a:xfrm>
        </p:spPr>
        <p:txBody>
          <a:bodyPr>
            <a:normAutofit fontScale="90000"/>
          </a:bodyPr>
          <a:lstStyle/>
          <a:p>
            <a:br>
              <a:rPr lang="es-ES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s-E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Desarrollo de la metodología</a:t>
            </a:r>
            <a:br>
              <a:rPr lang="es-CO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2A28BB-C762-AA97-4CB6-8FE217BD5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17</a:t>
            </a:fld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4D8FFCB-C497-AB04-85E0-5FE8FA9CA7DE}"/>
              </a:ext>
            </a:extLst>
          </p:cNvPr>
          <p:cNvSpPr txBox="1">
            <a:spLocks/>
          </p:cNvSpPr>
          <p:nvPr/>
        </p:nvSpPr>
        <p:spPr>
          <a:xfrm>
            <a:off x="419100" y="868306"/>
            <a:ext cx="5819775" cy="881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/>
              <a:t>Selección de pacientes</a:t>
            </a:r>
            <a:br>
              <a:rPr lang="es-CO" sz="4000" dirty="0"/>
            </a:br>
            <a:endParaRPr lang="es-CO" sz="40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EF0D3A-C78D-41D3-D0CB-BF5CA5A3D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45010"/>
              </p:ext>
            </p:extLst>
          </p:nvPr>
        </p:nvGraphicFramePr>
        <p:xfrm>
          <a:off x="1826083" y="1483467"/>
          <a:ext cx="8680186" cy="4479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1931">
                  <a:extLst>
                    <a:ext uri="{9D8B030D-6E8A-4147-A177-3AD203B41FA5}">
                      <a16:colId xmlns:a16="http://schemas.microsoft.com/office/drawing/2014/main" val="3785753645"/>
                    </a:ext>
                  </a:extLst>
                </a:gridCol>
                <a:gridCol w="1881952">
                  <a:extLst>
                    <a:ext uri="{9D8B030D-6E8A-4147-A177-3AD203B41FA5}">
                      <a16:colId xmlns:a16="http://schemas.microsoft.com/office/drawing/2014/main" val="320208964"/>
                    </a:ext>
                  </a:extLst>
                </a:gridCol>
                <a:gridCol w="1720699">
                  <a:extLst>
                    <a:ext uri="{9D8B030D-6E8A-4147-A177-3AD203B41FA5}">
                      <a16:colId xmlns:a16="http://schemas.microsoft.com/office/drawing/2014/main" val="2399306046"/>
                    </a:ext>
                  </a:extLst>
                </a:gridCol>
                <a:gridCol w="1629256">
                  <a:extLst>
                    <a:ext uri="{9D8B030D-6E8A-4147-A177-3AD203B41FA5}">
                      <a16:colId xmlns:a16="http://schemas.microsoft.com/office/drawing/2014/main" val="1066918119"/>
                    </a:ext>
                  </a:extLst>
                </a:gridCol>
                <a:gridCol w="1506348">
                  <a:extLst>
                    <a:ext uri="{9D8B030D-6E8A-4147-A177-3AD203B41FA5}">
                      <a16:colId xmlns:a16="http://schemas.microsoft.com/office/drawing/2014/main" val="1981186558"/>
                    </a:ext>
                  </a:extLst>
                </a:gridCol>
              </a:tblGrid>
              <a:tr h="2557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Parámetros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Criterio 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Criterio 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Criterio 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Criterio 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7820256"/>
                  </a:ext>
                </a:extLst>
              </a:tr>
              <a:tr h="6721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Señales</a:t>
                      </a:r>
                      <a:endParaRPr lang="es-CO" sz="16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EEG, ECG y BIS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EEG, ECG y BIS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EEG, ECG y BIS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EEG, ECG y BIS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9826114"/>
                  </a:ext>
                </a:extLst>
              </a:tr>
              <a:tr h="445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Tipo de anestesia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general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general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general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general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2466516"/>
                  </a:ext>
                </a:extLst>
              </a:tr>
              <a:tr h="2557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Tipo de cirugía</a:t>
                      </a:r>
                      <a:endParaRPr lang="es-CO" sz="16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general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general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general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general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7018482"/>
                  </a:ext>
                </a:extLst>
              </a:tr>
              <a:tr h="445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Índice de masa corporal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normal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normal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normal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normal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2441354"/>
                  </a:ext>
                </a:extLst>
              </a:tr>
              <a:tr h="2557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ASA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 y 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diferente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diferente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3778218"/>
                  </a:ext>
                </a:extLst>
              </a:tr>
              <a:tr h="5265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Hipertensión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Sin restricción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Sin restricción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8768789"/>
                  </a:ext>
                </a:extLst>
              </a:tr>
              <a:tr h="5265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Diabetes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Sin restricción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Sin restricción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27513355"/>
                  </a:ext>
                </a:extLst>
              </a:tr>
              <a:tr h="5265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Función pulmonar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normal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normal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normal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normal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11280510"/>
                  </a:ext>
                </a:extLst>
              </a:tr>
              <a:tr h="2557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Frecuencia cardiaca</a:t>
                      </a:r>
                      <a:endParaRPr lang="es-CO" sz="16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normal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normal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normal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normal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315077"/>
                  </a:ext>
                </a:extLst>
              </a:tr>
            </a:tbl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1B13A941-BBDF-68CB-885A-C60DDB87D997}"/>
              </a:ext>
            </a:extLst>
          </p:cNvPr>
          <p:cNvSpPr/>
          <p:nvPr/>
        </p:nvSpPr>
        <p:spPr>
          <a:xfrm>
            <a:off x="5585593" y="1358392"/>
            <a:ext cx="1882066" cy="4744873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BD2F914-AC52-BF5C-C81A-29DA22209D82}"/>
              </a:ext>
            </a:extLst>
          </p:cNvPr>
          <p:cNvSpPr txBox="1"/>
          <p:nvPr/>
        </p:nvSpPr>
        <p:spPr>
          <a:xfrm>
            <a:off x="5314411" y="6091351"/>
            <a:ext cx="292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Grupo de 604 pacientes </a:t>
            </a:r>
          </a:p>
        </p:txBody>
      </p:sp>
    </p:spTree>
    <p:extLst>
      <p:ext uri="{BB962C8B-B14F-4D97-AF65-F5344CB8AC3E}">
        <p14:creationId xmlns:p14="http://schemas.microsoft.com/office/powerpoint/2010/main" val="339091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7">
            <a:extLst>
              <a:ext uri="{FF2B5EF4-FFF2-40B4-BE49-F238E27FC236}">
                <a16:creationId xmlns:a16="http://schemas.microsoft.com/office/drawing/2014/main" id="{2D444D8F-1518-87BA-3851-0307BFAC2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10605"/>
            <a:ext cx="2209060" cy="397017"/>
          </a:xfrm>
        </p:spPr>
        <p:txBody>
          <a:bodyPr>
            <a:noAutofit/>
          </a:bodyPr>
          <a:lstStyle/>
          <a:p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Desarrollo de la metodología</a:t>
            </a: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es-CO" sz="360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A6C0085-42A2-155E-A24B-55052186A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18</a:t>
            </a:fld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C04C99D-6520-5D5C-E75C-64BFB5AA2AFA}"/>
              </a:ext>
            </a:extLst>
          </p:cNvPr>
          <p:cNvSpPr txBox="1">
            <a:spLocks/>
          </p:cNvSpPr>
          <p:nvPr/>
        </p:nvSpPr>
        <p:spPr>
          <a:xfrm>
            <a:off x="359872" y="753639"/>
            <a:ext cx="6555278" cy="881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sz="3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s-CO" sz="1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Preprocesamiento de las señales </a:t>
            </a:r>
            <a:br>
              <a:rPr lang="es-CO" sz="4000" dirty="0"/>
            </a:br>
            <a:endParaRPr lang="es-CO" sz="4000" dirty="0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07D9B724-1A66-2B87-005B-D16B2A0723A1}"/>
              </a:ext>
            </a:extLst>
          </p:cNvPr>
          <p:cNvGrpSpPr/>
          <p:nvPr/>
        </p:nvGrpSpPr>
        <p:grpSpPr>
          <a:xfrm>
            <a:off x="1424399" y="1917582"/>
            <a:ext cx="9049918" cy="1170039"/>
            <a:chOff x="415972" y="1768038"/>
            <a:chExt cx="9040887" cy="947447"/>
          </a:xfrm>
        </p:grpSpPr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FB9615C1-B863-D94B-F415-1B6B93F10A30}"/>
                </a:ext>
              </a:extLst>
            </p:cNvPr>
            <p:cNvGrpSpPr/>
            <p:nvPr/>
          </p:nvGrpSpPr>
          <p:grpSpPr>
            <a:xfrm>
              <a:off x="415972" y="1768038"/>
              <a:ext cx="9040887" cy="947447"/>
              <a:chOff x="380462" y="1779795"/>
              <a:chExt cx="9040887" cy="947447"/>
            </a:xfrm>
          </p:grpSpPr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CE18D3DF-323C-81AF-663D-ABA369917021}"/>
                  </a:ext>
                </a:extLst>
              </p:cNvPr>
              <p:cNvGrpSpPr/>
              <p:nvPr/>
            </p:nvGrpSpPr>
            <p:grpSpPr>
              <a:xfrm>
                <a:off x="380462" y="1779795"/>
                <a:ext cx="7091251" cy="947447"/>
                <a:chOff x="1368478" y="2076834"/>
                <a:chExt cx="6442831" cy="712209"/>
              </a:xfrm>
            </p:grpSpPr>
            <p:sp>
              <p:nvSpPr>
                <p:cNvPr id="3" name="Rectángulo: esquinas redondeadas 2">
                  <a:extLst>
                    <a:ext uri="{FF2B5EF4-FFF2-40B4-BE49-F238E27FC236}">
                      <a16:creationId xmlns:a16="http://schemas.microsoft.com/office/drawing/2014/main" id="{1D067FCE-98E6-B790-56BA-4EC221110466}"/>
                    </a:ext>
                  </a:extLst>
                </p:cNvPr>
                <p:cNvSpPr/>
                <p:nvPr/>
              </p:nvSpPr>
              <p:spPr>
                <a:xfrm>
                  <a:off x="1368478" y="2076834"/>
                  <a:ext cx="1709655" cy="347027"/>
                </a:xfrm>
                <a:prstGeom prst="roundRect">
                  <a:avLst/>
                </a:prstGeom>
                <a:ln w="28575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b="1" dirty="0"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EEG (canal 1 y 2)</a:t>
                  </a:r>
                  <a:endParaRPr lang="es-CO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  <p:sp>
              <p:nvSpPr>
                <p:cNvPr id="6" name="Rectángulo: esquinas redondeadas 5">
                  <a:extLst>
                    <a:ext uri="{FF2B5EF4-FFF2-40B4-BE49-F238E27FC236}">
                      <a16:creationId xmlns:a16="http://schemas.microsoft.com/office/drawing/2014/main" id="{D1845CFE-4D73-D366-BD0D-3BEA27FD1023}"/>
                    </a:ext>
                  </a:extLst>
                </p:cNvPr>
                <p:cNvSpPr/>
                <p:nvPr/>
              </p:nvSpPr>
              <p:spPr>
                <a:xfrm>
                  <a:off x="1368478" y="2488484"/>
                  <a:ext cx="1688106" cy="300559"/>
                </a:xfrm>
                <a:prstGeom prst="roundRect">
                  <a:avLst/>
                </a:prstGeom>
                <a:ln w="28575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b="1" dirty="0"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ECG II</a:t>
                  </a:r>
                  <a:endParaRPr lang="es-CO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  <p:grpSp>
              <p:nvGrpSpPr>
                <p:cNvPr id="9" name="Grupo 8">
                  <a:extLst>
                    <a:ext uri="{FF2B5EF4-FFF2-40B4-BE49-F238E27FC236}">
                      <a16:creationId xmlns:a16="http://schemas.microsoft.com/office/drawing/2014/main" id="{BB90339F-9F05-9B35-B115-2A394D1F04D4}"/>
                    </a:ext>
                  </a:extLst>
                </p:cNvPr>
                <p:cNvGrpSpPr/>
                <p:nvPr/>
              </p:nvGrpSpPr>
              <p:grpSpPr>
                <a:xfrm>
                  <a:off x="3580440" y="2133860"/>
                  <a:ext cx="4230869" cy="654946"/>
                  <a:chOff x="214029" y="1056402"/>
                  <a:chExt cx="7700608" cy="2990492"/>
                </a:xfrm>
              </p:grpSpPr>
              <p:sp>
                <p:nvSpPr>
                  <p:cNvPr id="10" name="Forma libre: forma 9">
                    <a:extLst>
                      <a:ext uri="{FF2B5EF4-FFF2-40B4-BE49-F238E27FC236}">
                        <a16:creationId xmlns:a16="http://schemas.microsoft.com/office/drawing/2014/main" id="{90E9C3EB-3EE1-FC93-0978-04CA7B8FAC6E}"/>
                      </a:ext>
                    </a:extLst>
                  </p:cNvPr>
                  <p:cNvSpPr/>
                  <p:nvPr/>
                </p:nvSpPr>
                <p:spPr>
                  <a:xfrm>
                    <a:off x="214029" y="1056402"/>
                    <a:ext cx="3507478" cy="2990492"/>
                  </a:xfrm>
                  <a:custGeom>
                    <a:avLst/>
                    <a:gdLst>
                      <a:gd name="connsiteX0" fmla="*/ 0 w 2682976"/>
                      <a:gd name="connsiteY0" fmla="*/ 198509 h 1190817"/>
                      <a:gd name="connsiteX1" fmla="*/ 198509 w 2682976"/>
                      <a:gd name="connsiteY1" fmla="*/ 0 h 1190817"/>
                      <a:gd name="connsiteX2" fmla="*/ 2484467 w 2682976"/>
                      <a:gd name="connsiteY2" fmla="*/ 0 h 1190817"/>
                      <a:gd name="connsiteX3" fmla="*/ 2682976 w 2682976"/>
                      <a:gd name="connsiteY3" fmla="*/ 198509 h 1190817"/>
                      <a:gd name="connsiteX4" fmla="*/ 2682976 w 2682976"/>
                      <a:gd name="connsiteY4" fmla="*/ 992308 h 1190817"/>
                      <a:gd name="connsiteX5" fmla="*/ 2484467 w 2682976"/>
                      <a:gd name="connsiteY5" fmla="*/ 1190817 h 1190817"/>
                      <a:gd name="connsiteX6" fmla="*/ 198509 w 2682976"/>
                      <a:gd name="connsiteY6" fmla="*/ 1190817 h 1190817"/>
                      <a:gd name="connsiteX7" fmla="*/ 0 w 2682976"/>
                      <a:gd name="connsiteY7" fmla="*/ 992308 h 1190817"/>
                      <a:gd name="connsiteX8" fmla="*/ 0 w 2682976"/>
                      <a:gd name="connsiteY8" fmla="*/ 198509 h 11908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682976" h="1190817">
                        <a:moveTo>
                          <a:pt x="0" y="198509"/>
                        </a:moveTo>
                        <a:cubicBezTo>
                          <a:pt x="0" y="88876"/>
                          <a:pt x="88876" y="0"/>
                          <a:pt x="198509" y="0"/>
                        </a:cubicBezTo>
                        <a:lnTo>
                          <a:pt x="2484467" y="0"/>
                        </a:lnTo>
                        <a:cubicBezTo>
                          <a:pt x="2594100" y="0"/>
                          <a:pt x="2682976" y="88876"/>
                          <a:pt x="2682976" y="198509"/>
                        </a:cubicBezTo>
                        <a:lnTo>
                          <a:pt x="2682976" y="992308"/>
                        </a:lnTo>
                        <a:cubicBezTo>
                          <a:pt x="2682976" y="1101941"/>
                          <a:pt x="2594100" y="1190817"/>
                          <a:pt x="2484467" y="1190817"/>
                        </a:cubicBezTo>
                        <a:lnTo>
                          <a:pt x="198509" y="1190817"/>
                        </a:lnTo>
                        <a:cubicBezTo>
                          <a:pt x="88876" y="1190817"/>
                          <a:pt x="0" y="1101941"/>
                          <a:pt x="0" y="992308"/>
                        </a:cubicBezTo>
                        <a:lnTo>
                          <a:pt x="0" y="198509"/>
                        </a:lnTo>
                        <a:close/>
                      </a:path>
                    </a:pathLst>
                  </a:custGeom>
                  <a:ln w="28575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0" vert="horz" wrap="square" lIns="134341" tIns="134341" rIns="134341" bIns="134341" numCol="1" spcCol="1270" anchor="ctr" anchorCtr="0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CA" b="1" dirty="0" err="1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rPr>
                      <a:t>Selección</a:t>
                    </a:r>
                    <a:r>
                      <a:rPr lang="en-CA" b="1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rPr>
                      <a:t> de </a:t>
                    </a:r>
                    <a:r>
                      <a:rPr lang="en-CA" b="1" dirty="0" err="1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rPr>
                      <a:t>segmentos</a:t>
                    </a:r>
                    <a:r>
                      <a:rPr lang="en-CA" b="1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rPr>
                      <a:t> de </a:t>
                    </a:r>
                    <a:r>
                      <a:rPr lang="en-CA" b="1" dirty="0" err="1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rPr>
                      <a:t>buena</a:t>
                    </a:r>
                    <a:r>
                      <a:rPr lang="en-CA" b="1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rPr>
                      <a:t> </a:t>
                    </a:r>
                    <a:r>
                      <a:rPr lang="en-CA" b="1" dirty="0" err="1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rPr>
                      <a:t>calidad</a:t>
                    </a:r>
                    <a:endParaRPr lang="es-ES" dirty="0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</a:endParaRPr>
                  </a:p>
                </p:txBody>
              </p:sp>
              <p:sp>
                <p:nvSpPr>
                  <p:cNvPr id="11" name="Flecha: a la derecha 10">
                    <a:extLst>
                      <a:ext uri="{FF2B5EF4-FFF2-40B4-BE49-F238E27FC236}">
                        <a16:creationId xmlns:a16="http://schemas.microsoft.com/office/drawing/2014/main" id="{A1F7D2C2-CB1E-7F71-6FFB-EA22C7E5A784}"/>
                      </a:ext>
                    </a:extLst>
                  </p:cNvPr>
                  <p:cNvSpPr/>
                  <p:nvPr/>
                </p:nvSpPr>
                <p:spPr>
                  <a:xfrm>
                    <a:off x="3768402" y="2380537"/>
                    <a:ext cx="493581" cy="127069"/>
                  </a:xfrm>
                  <a:prstGeom prst="rightArrow">
                    <a:avLst/>
                  </a:prstGeom>
                  <a:solidFill>
                    <a:schemeClr val="tx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latin typeface="Roboto"/>
                      <a:ea typeface="Roboto"/>
                      <a:cs typeface="Roboto"/>
                    </a:endParaRPr>
                  </a:p>
                </p:txBody>
              </p:sp>
              <p:sp>
                <p:nvSpPr>
                  <p:cNvPr id="12" name="Forma libre: forma 11">
                    <a:extLst>
                      <a:ext uri="{FF2B5EF4-FFF2-40B4-BE49-F238E27FC236}">
                        <a16:creationId xmlns:a16="http://schemas.microsoft.com/office/drawing/2014/main" id="{5D9C6A46-6302-8750-87A9-9C08B1B53C02}"/>
                      </a:ext>
                    </a:extLst>
                  </p:cNvPr>
                  <p:cNvSpPr/>
                  <p:nvPr/>
                </p:nvSpPr>
                <p:spPr>
                  <a:xfrm>
                    <a:off x="4261983" y="1089599"/>
                    <a:ext cx="2830549" cy="2837964"/>
                  </a:xfrm>
                  <a:custGeom>
                    <a:avLst/>
                    <a:gdLst>
                      <a:gd name="connsiteX0" fmla="*/ 0 w 2682976"/>
                      <a:gd name="connsiteY0" fmla="*/ 198509 h 1190817"/>
                      <a:gd name="connsiteX1" fmla="*/ 198509 w 2682976"/>
                      <a:gd name="connsiteY1" fmla="*/ 0 h 1190817"/>
                      <a:gd name="connsiteX2" fmla="*/ 2484467 w 2682976"/>
                      <a:gd name="connsiteY2" fmla="*/ 0 h 1190817"/>
                      <a:gd name="connsiteX3" fmla="*/ 2682976 w 2682976"/>
                      <a:gd name="connsiteY3" fmla="*/ 198509 h 1190817"/>
                      <a:gd name="connsiteX4" fmla="*/ 2682976 w 2682976"/>
                      <a:gd name="connsiteY4" fmla="*/ 992308 h 1190817"/>
                      <a:gd name="connsiteX5" fmla="*/ 2484467 w 2682976"/>
                      <a:gd name="connsiteY5" fmla="*/ 1190817 h 1190817"/>
                      <a:gd name="connsiteX6" fmla="*/ 198509 w 2682976"/>
                      <a:gd name="connsiteY6" fmla="*/ 1190817 h 1190817"/>
                      <a:gd name="connsiteX7" fmla="*/ 0 w 2682976"/>
                      <a:gd name="connsiteY7" fmla="*/ 992308 h 1190817"/>
                      <a:gd name="connsiteX8" fmla="*/ 0 w 2682976"/>
                      <a:gd name="connsiteY8" fmla="*/ 198509 h 11908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682976" h="1190817">
                        <a:moveTo>
                          <a:pt x="0" y="198509"/>
                        </a:moveTo>
                        <a:cubicBezTo>
                          <a:pt x="0" y="88876"/>
                          <a:pt x="88876" y="0"/>
                          <a:pt x="198509" y="0"/>
                        </a:cubicBezTo>
                        <a:lnTo>
                          <a:pt x="2484467" y="0"/>
                        </a:lnTo>
                        <a:cubicBezTo>
                          <a:pt x="2594100" y="0"/>
                          <a:pt x="2682976" y="88876"/>
                          <a:pt x="2682976" y="198509"/>
                        </a:cubicBezTo>
                        <a:lnTo>
                          <a:pt x="2682976" y="992308"/>
                        </a:lnTo>
                        <a:cubicBezTo>
                          <a:pt x="2682976" y="1101941"/>
                          <a:pt x="2594100" y="1190817"/>
                          <a:pt x="2484467" y="1190817"/>
                        </a:cubicBezTo>
                        <a:lnTo>
                          <a:pt x="198509" y="1190817"/>
                        </a:lnTo>
                        <a:cubicBezTo>
                          <a:pt x="88876" y="1190817"/>
                          <a:pt x="0" y="1101941"/>
                          <a:pt x="0" y="992308"/>
                        </a:cubicBezTo>
                        <a:lnTo>
                          <a:pt x="0" y="198509"/>
                        </a:lnTo>
                        <a:close/>
                      </a:path>
                    </a:pathLst>
                  </a:custGeom>
                  <a:ln w="28575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0" vert="horz" wrap="square" lIns="134341" tIns="134341" rIns="134341" bIns="134341" numCol="1" spcCol="1270" anchor="ctr" anchorCtr="0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CA" b="1" dirty="0" err="1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</a:rPr>
                      <a:t>Filtrado</a:t>
                    </a:r>
                    <a:endParaRPr lang="es-ES" sz="1200" b="1" dirty="0">
                      <a:latin typeface="Roboto"/>
                      <a:ea typeface="Roboto"/>
                      <a:cs typeface="Roboto"/>
                    </a:endParaRPr>
                  </a:p>
                </p:txBody>
              </p:sp>
              <p:sp>
                <p:nvSpPr>
                  <p:cNvPr id="13" name="Flecha: a la derecha 12">
                    <a:extLst>
                      <a:ext uri="{FF2B5EF4-FFF2-40B4-BE49-F238E27FC236}">
                        <a16:creationId xmlns:a16="http://schemas.microsoft.com/office/drawing/2014/main" id="{28010808-234C-904B-3F16-C34B5DBEC208}"/>
                      </a:ext>
                    </a:extLst>
                  </p:cNvPr>
                  <p:cNvSpPr/>
                  <p:nvPr/>
                </p:nvSpPr>
                <p:spPr>
                  <a:xfrm>
                    <a:off x="7140713" y="1755616"/>
                    <a:ext cx="773924" cy="127069"/>
                  </a:xfrm>
                  <a:prstGeom prst="rightArrow">
                    <a:avLst/>
                  </a:prstGeom>
                  <a:solidFill>
                    <a:schemeClr val="tx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>
                      <a:latin typeface="Roboto"/>
                      <a:ea typeface="Roboto"/>
                      <a:cs typeface="Roboto"/>
                    </a:endParaRPr>
                  </a:p>
                </p:txBody>
              </p:sp>
            </p:grpSp>
          </p:grpSp>
          <p:sp>
            <p:nvSpPr>
              <p:cNvPr id="20" name="Rectángulo: esquinas redondeadas 19">
                <a:extLst>
                  <a:ext uri="{FF2B5EF4-FFF2-40B4-BE49-F238E27FC236}">
                    <a16:creationId xmlns:a16="http://schemas.microsoft.com/office/drawing/2014/main" id="{722BD284-C9A3-992C-7209-CE5023CB2A36}"/>
                  </a:ext>
                </a:extLst>
              </p:cNvPr>
              <p:cNvSpPr/>
              <p:nvPr/>
            </p:nvSpPr>
            <p:spPr>
              <a:xfrm>
                <a:off x="7500073" y="1879967"/>
                <a:ext cx="1921276" cy="385782"/>
              </a:xfrm>
              <a:prstGeom prst="roundRect">
                <a:avLst/>
              </a:prstGeom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b="1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EEGs</a:t>
                </a:r>
                <a:r>
                  <a:rPr lang="es-ES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procesada</a:t>
                </a:r>
                <a:endParaRPr lang="es-CO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1" name="Rectángulo: esquinas redondeadas 20">
                <a:extLst>
                  <a:ext uri="{FF2B5EF4-FFF2-40B4-BE49-F238E27FC236}">
                    <a16:creationId xmlns:a16="http://schemas.microsoft.com/office/drawing/2014/main" id="{CAD53B6A-10FC-5E97-7CB7-9BD536C254A7}"/>
                  </a:ext>
                </a:extLst>
              </p:cNvPr>
              <p:cNvSpPr/>
              <p:nvPr/>
            </p:nvSpPr>
            <p:spPr>
              <a:xfrm>
                <a:off x="7500073" y="2335705"/>
                <a:ext cx="1921276" cy="385782"/>
              </a:xfrm>
              <a:prstGeom prst="roundRect">
                <a:avLst/>
              </a:prstGeom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ECG procesada</a:t>
                </a:r>
                <a:endParaRPr lang="es-CO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24" name="Flecha: a la derecha 23">
              <a:extLst>
                <a:ext uri="{FF2B5EF4-FFF2-40B4-BE49-F238E27FC236}">
                  <a16:creationId xmlns:a16="http://schemas.microsoft.com/office/drawing/2014/main" id="{B3688F90-5508-A975-8532-B8F350775036}"/>
                </a:ext>
              </a:extLst>
            </p:cNvPr>
            <p:cNvSpPr/>
            <p:nvPr/>
          </p:nvSpPr>
          <p:spPr>
            <a:xfrm>
              <a:off x="7010863" y="2455028"/>
              <a:ext cx="496362" cy="37021"/>
            </a:xfrm>
            <a:prstGeom prst="rightArrow">
              <a:avLst/>
            </a:prstGeom>
            <a:solidFill>
              <a:schemeClr val="tx2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5" name="Flecha: a la derecha 24">
              <a:extLst>
                <a:ext uri="{FF2B5EF4-FFF2-40B4-BE49-F238E27FC236}">
                  <a16:creationId xmlns:a16="http://schemas.microsoft.com/office/drawing/2014/main" id="{B9389FDA-81DB-C0F9-0EE0-D1D65676AE7C}"/>
                </a:ext>
              </a:extLst>
            </p:cNvPr>
            <p:cNvSpPr/>
            <p:nvPr/>
          </p:nvSpPr>
          <p:spPr>
            <a:xfrm>
              <a:off x="2325053" y="2036791"/>
              <a:ext cx="496362" cy="45719"/>
            </a:xfrm>
            <a:prstGeom prst="rightArrow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6" name="Flecha: a la derecha 25">
              <a:extLst>
                <a:ext uri="{FF2B5EF4-FFF2-40B4-BE49-F238E27FC236}">
                  <a16:creationId xmlns:a16="http://schemas.microsoft.com/office/drawing/2014/main" id="{02BDA89F-60A0-CE95-64FD-24071C1608B3}"/>
                </a:ext>
              </a:extLst>
            </p:cNvPr>
            <p:cNvSpPr/>
            <p:nvPr/>
          </p:nvSpPr>
          <p:spPr>
            <a:xfrm>
              <a:off x="2325054" y="2501405"/>
              <a:ext cx="496362" cy="45719"/>
            </a:xfrm>
            <a:prstGeom prst="rightArrow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Roboto"/>
                <a:ea typeface="Roboto"/>
                <a:cs typeface="Roboto"/>
              </a:endParaRPr>
            </a:p>
          </p:txBody>
        </p:sp>
      </p:grpSp>
      <p:pic>
        <p:nvPicPr>
          <p:cNvPr id="16" name="Imagen 15" descr="Interfaz de usuario gráfica, Gráfico, Aplicación&#10;&#10;Descripción generada automáticamente">
            <a:extLst>
              <a:ext uri="{FF2B5EF4-FFF2-40B4-BE49-F238E27FC236}">
                <a16:creationId xmlns:a16="http://schemas.microsoft.com/office/drawing/2014/main" id="{FCC84F00-1F73-6189-824B-2474E6D821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5"/>
          <a:stretch/>
        </p:blipFill>
        <p:spPr bwMode="auto">
          <a:xfrm>
            <a:off x="883523" y="3935396"/>
            <a:ext cx="5343749" cy="23374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rupo 46">
            <a:extLst>
              <a:ext uri="{FF2B5EF4-FFF2-40B4-BE49-F238E27FC236}">
                <a16:creationId xmlns:a16="http://schemas.microsoft.com/office/drawing/2014/main" id="{EE8C53A3-7AB3-B69C-DD8F-93CDD7520BCD}"/>
              </a:ext>
            </a:extLst>
          </p:cNvPr>
          <p:cNvGrpSpPr/>
          <p:nvPr/>
        </p:nvGrpSpPr>
        <p:grpSpPr>
          <a:xfrm>
            <a:off x="1126235" y="1754751"/>
            <a:ext cx="3442952" cy="2180645"/>
            <a:chOff x="1078610" y="1586278"/>
            <a:chExt cx="3442952" cy="2180645"/>
          </a:xfrm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0664EFFD-58A4-C778-A1EC-7ECF9FA8BD82}"/>
                </a:ext>
              </a:extLst>
            </p:cNvPr>
            <p:cNvSpPr/>
            <p:nvPr/>
          </p:nvSpPr>
          <p:spPr>
            <a:xfrm rot="16200000">
              <a:off x="1509176" y="1155712"/>
              <a:ext cx="1618793" cy="2479925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37" name="Conector recto de flecha 36">
              <a:extLst>
                <a:ext uri="{FF2B5EF4-FFF2-40B4-BE49-F238E27FC236}">
                  <a16:creationId xmlns:a16="http://schemas.microsoft.com/office/drawing/2014/main" id="{F2ECBA9F-B1D0-AB10-D8EB-C1DBB2727300}"/>
                </a:ext>
              </a:extLst>
            </p:cNvPr>
            <p:cNvCxnSpPr>
              <a:cxnSpLocks/>
            </p:cNvCxnSpPr>
            <p:nvPr/>
          </p:nvCxnSpPr>
          <p:spPr>
            <a:xfrm>
              <a:off x="2306702" y="3351573"/>
              <a:ext cx="0" cy="41535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B4C18E49-E401-9989-A7C3-B0A11F2D1736}"/>
                </a:ext>
              </a:extLst>
            </p:cNvPr>
            <p:cNvSpPr txBox="1"/>
            <p:nvPr/>
          </p:nvSpPr>
          <p:spPr>
            <a:xfrm>
              <a:off x="2398419" y="3351877"/>
              <a:ext cx="2123143" cy="369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CA" dirty="0" err="1">
                  <a:solidFill>
                    <a:schemeClr val="accent2"/>
                  </a:solidFill>
                  <a:latin typeface="Roboto"/>
                  <a:ea typeface="Roboto"/>
                  <a:cs typeface="Roboto"/>
                </a:rPr>
                <a:t>Señal</a:t>
              </a:r>
              <a:r>
                <a:rPr lang="en-CA" dirty="0">
                  <a:solidFill>
                    <a:schemeClr val="accent2"/>
                  </a:solidFill>
                  <a:latin typeface="Roboto"/>
                  <a:ea typeface="Roboto"/>
                  <a:cs typeface="Roboto"/>
                </a:rPr>
                <a:t> sin </a:t>
              </a:r>
              <a:r>
                <a:rPr lang="en-CA" dirty="0" err="1">
                  <a:solidFill>
                    <a:schemeClr val="accent2"/>
                  </a:solidFill>
                  <a:latin typeface="Roboto"/>
                  <a:ea typeface="Roboto"/>
                  <a:cs typeface="Roboto"/>
                </a:rPr>
                <a:t>procesar</a:t>
              </a:r>
              <a:r>
                <a:rPr lang="en-CA" dirty="0">
                  <a:solidFill>
                    <a:schemeClr val="accent2"/>
                  </a:solidFill>
                  <a:latin typeface="Roboto"/>
                  <a:ea typeface="Roboto"/>
                  <a:cs typeface="Roboto"/>
                </a:rPr>
                <a:t> </a:t>
              </a:r>
              <a:endParaRPr lang="es-E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918D2D1B-F936-2DF1-2046-32AD5107B20B}"/>
              </a:ext>
            </a:extLst>
          </p:cNvPr>
          <p:cNvGrpSpPr/>
          <p:nvPr/>
        </p:nvGrpSpPr>
        <p:grpSpPr>
          <a:xfrm>
            <a:off x="7597055" y="1754824"/>
            <a:ext cx="3154384" cy="2180645"/>
            <a:chOff x="404151" y="1586278"/>
            <a:chExt cx="3154384" cy="2180645"/>
          </a:xfrm>
        </p:grpSpPr>
        <p:sp>
          <p:nvSpPr>
            <p:cNvPr id="49" name="Rectángulo 48">
              <a:extLst>
                <a:ext uri="{FF2B5EF4-FFF2-40B4-BE49-F238E27FC236}">
                  <a16:creationId xmlns:a16="http://schemas.microsoft.com/office/drawing/2014/main" id="{25D43F23-374D-02E4-330E-E0C2B8CB21E0}"/>
                </a:ext>
              </a:extLst>
            </p:cNvPr>
            <p:cNvSpPr/>
            <p:nvPr/>
          </p:nvSpPr>
          <p:spPr>
            <a:xfrm rot="16200000">
              <a:off x="1509176" y="1155712"/>
              <a:ext cx="1618793" cy="2479925"/>
            </a:xfrm>
            <a:prstGeom prst="rect">
              <a:avLst/>
            </a:prstGeom>
            <a:noFill/>
            <a:ln w="381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50" name="Conector recto de flecha 49">
              <a:extLst>
                <a:ext uri="{FF2B5EF4-FFF2-40B4-BE49-F238E27FC236}">
                  <a16:creationId xmlns:a16="http://schemas.microsoft.com/office/drawing/2014/main" id="{3B250AB1-C9CB-859B-FA67-95B5F0166697}"/>
                </a:ext>
              </a:extLst>
            </p:cNvPr>
            <p:cNvCxnSpPr>
              <a:cxnSpLocks/>
            </p:cNvCxnSpPr>
            <p:nvPr/>
          </p:nvCxnSpPr>
          <p:spPr>
            <a:xfrm>
              <a:off x="2306702" y="3351573"/>
              <a:ext cx="0" cy="41535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6A34E46C-6696-9A5A-9BAD-F17A458E86A0}"/>
                </a:ext>
              </a:extLst>
            </p:cNvPr>
            <p:cNvSpPr txBox="1"/>
            <p:nvPr/>
          </p:nvSpPr>
          <p:spPr>
            <a:xfrm>
              <a:off x="404151" y="3316352"/>
              <a:ext cx="19571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CA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Roboto"/>
                  <a:ea typeface="Roboto"/>
                  <a:cs typeface="Roboto"/>
                </a:rPr>
                <a:t>Señal</a:t>
              </a:r>
              <a:r>
                <a:rPr lang="en-CA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Roboto"/>
                  <a:ea typeface="Roboto"/>
                  <a:cs typeface="Roboto"/>
                </a:rPr>
                <a:t> </a:t>
              </a:r>
              <a:r>
                <a:rPr lang="en-CA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Roboto"/>
                  <a:ea typeface="Roboto"/>
                  <a:cs typeface="Roboto"/>
                </a:rPr>
                <a:t>procesada</a:t>
              </a:r>
              <a:r>
                <a:rPr lang="en-CA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Roboto"/>
                  <a:ea typeface="Roboto"/>
                  <a:cs typeface="Roboto"/>
                </a:rPr>
                <a:t> </a:t>
              </a:r>
              <a:endParaRPr lang="es-ES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5" name="Imagen 4" descr="Interfaz de usuario gráfica, Gráfico, Aplicación&#10;&#10;Descripción generada automáticamente">
            <a:extLst>
              <a:ext uri="{FF2B5EF4-FFF2-40B4-BE49-F238E27FC236}">
                <a16:creationId xmlns:a16="http://schemas.microsoft.com/office/drawing/2014/main" id="{27650F81-1175-E20D-8B66-A261A4D63B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 t="-229" r="-315" b="229"/>
          <a:stretch/>
        </p:blipFill>
        <p:spPr bwMode="auto">
          <a:xfrm>
            <a:off x="6176761" y="3899944"/>
            <a:ext cx="5343749" cy="2337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420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7">
            <a:extLst>
              <a:ext uri="{FF2B5EF4-FFF2-40B4-BE49-F238E27FC236}">
                <a16:creationId xmlns:a16="http://schemas.microsoft.com/office/drawing/2014/main" id="{2D444D8F-1518-87BA-3851-0307BFAC2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10605"/>
            <a:ext cx="2209060" cy="397017"/>
          </a:xfrm>
        </p:spPr>
        <p:txBody>
          <a:bodyPr>
            <a:noAutofit/>
          </a:bodyPr>
          <a:lstStyle/>
          <a:p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Desarrollo de la metodología</a:t>
            </a: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es-CO" sz="360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A6C0085-42A2-155E-A24B-55052186A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19</a:t>
            </a:fld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C04C99D-6520-5D5C-E75C-64BFB5AA2AFA}"/>
              </a:ext>
            </a:extLst>
          </p:cNvPr>
          <p:cNvSpPr txBox="1">
            <a:spLocks/>
          </p:cNvSpPr>
          <p:nvPr/>
        </p:nvSpPr>
        <p:spPr>
          <a:xfrm>
            <a:off x="359872" y="753639"/>
            <a:ext cx="5819775" cy="881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sz="3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s-CO" sz="7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Preparación de los datos</a:t>
            </a:r>
            <a:br>
              <a:rPr lang="es-CO" sz="4000" dirty="0"/>
            </a:br>
            <a:endParaRPr lang="es-CO" sz="4000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DC853BBD-3F67-2E0F-7479-E650F3884A0E}"/>
              </a:ext>
            </a:extLst>
          </p:cNvPr>
          <p:cNvGrpSpPr/>
          <p:nvPr/>
        </p:nvGrpSpPr>
        <p:grpSpPr>
          <a:xfrm>
            <a:off x="1341581" y="1678464"/>
            <a:ext cx="9246986" cy="3166765"/>
            <a:chOff x="1556154" y="1729370"/>
            <a:chExt cx="9246986" cy="3166765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C267E2E6-54B8-66E2-4E18-CC171A6F097E}"/>
                </a:ext>
              </a:extLst>
            </p:cNvPr>
            <p:cNvGrpSpPr/>
            <p:nvPr/>
          </p:nvGrpSpPr>
          <p:grpSpPr>
            <a:xfrm>
              <a:off x="1556154" y="1729370"/>
              <a:ext cx="9246986" cy="3166765"/>
              <a:chOff x="1121279" y="1611637"/>
              <a:chExt cx="9246986" cy="3166765"/>
            </a:xfrm>
          </p:grpSpPr>
          <p:grpSp>
            <p:nvGrpSpPr>
              <p:cNvPr id="31" name="Grupo 30">
                <a:extLst>
                  <a:ext uri="{FF2B5EF4-FFF2-40B4-BE49-F238E27FC236}">
                    <a16:creationId xmlns:a16="http://schemas.microsoft.com/office/drawing/2014/main" id="{003016FF-77DE-377A-5851-AA6F3869EE39}"/>
                  </a:ext>
                </a:extLst>
              </p:cNvPr>
              <p:cNvGrpSpPr/>
              <p:nvPr/>
            </p:nvGrpSpPr>
            <p:grpSpPr>
              <a:xfrm>
                <a:off x="1121279" y="1611637"/>
                <a:ext cx="9246986" cy="3166765"/>
                <a:chOff x="725252" y="968980"/>
                <a:chExt cx="9454747" cy="3166765"/>
              </a:xfrm>
            </p:grpSpPr>
            <p:grpSp>
              <p:nvGrpSpPr>
                <p:cNvPr id="27" name="Grupo 26">
                  <a:extLst>
                    <a:ext uri="{FF2B5EF4-FFF2-40B4-BE49-F238E27FC236}">
                      <a16:creationId xmlns:a16="http://schemas.microsoft.com/office/drawing/2014/main" id="{07D9B724-1A66-2B87-005B-D16B2A0723A1}"/>
                    </a:ext>
                  </a:extLst>
                </p:cNvPr>
                <p:cNvGrpSpPr/>
                <p:nvPr/>
              </p:nvGrpSpPr>
              <p:grpSpPr>
                <a:xfrm>
                  <a:off x="725252" y="968980"/>
                  <a:ext cx="9454747" cy="3166765"/>
                  <a:chOff x="415972" y="1768038"/>
                  <a:chExt cx="9237759" cy="2564310"/>
                </a:xfrm>
              </p:grpSpPr>
              <p:grpSp>
                <p:nvGrpSpPr>
                  <p:cNvPr id="23" name="Grupo 22">
                    <a:extLst>
                      <a:ext uri="{FF2B5EF4-FFF2-40B4-BE49-F238E27FC236}">
                        <a16:creationId xmlns:a16="http://schemas.microsoft.com/office/drawing/2014/main" id="{FB9615C1-B863-D94B-F415-1B6B93F10A30}"/>
                      </a:ext>
                    </a:extLst>
                  </p:cNvPr>
                  <p:cNvGrpSpPr/>
                  <p:nvPr/>
                </p:nvGrpSpPr>
                <p:grpSpPr>
                  <a:xfrm>
                    <a:off x="415972" y="1768038"/>
                    <a:ext cx="9237759" cy="2564310"/>
                    <a:chOff x="380462" y="1779795"/>
                    <a:chExt cx="9237759" cy="2564310"/>
                  </a:xfrm>
                </p:grpSpPr>
                <p:grpSp>
                  <p:nvGrpSpPr>
                    <p:cNvPr id="19" name="Grupo 18">
                      <a:extLst>
                        <a:ext uri="{FF2B5EF4-FFF2-40B4-BE49-F238E27FC236}">
                          <a16:creationId xmlns:a16="http://schemas.microsoft.com/office/drawing/2014/main" id="{CE18D3DF-323C-81AF-663D-ABA3699170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0462" y="1779795"/>
                      <a:ext cx="9237759" cy="2564310"/>
                      <a:chOff x="1368478" y="2076834"/>
                      <a:chExt cx="8393063" cy="1927627"/>
                    </a:xfrm>
                  </p:grpSpPr>
                  <p:sp>
                    <p:nvSpPr>
                      <p:cNvPr id="3" name="Rectángulo: esquinas redondeadas 2">
                        <a:extLst>
                          <a:ext uri="{FF2B5EF4-FFF2-40B4-BE49-F238E27FC236}">
                            <a16:creationId xmlns:a16="http://schemas.microsoft.com/office/drawing/2014/main" id="{1D067FCE-98E6-B790-56BA-4EC2211104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68478" y="2076834"/>
                        <a:ext cx="1709655" cy="347027"/>
                      </a:xfrm>
                      <a:prstGeom prst="roundRect">
                        <a:avLst/>
                      </a:prstGeom>
                      <a:ln w="28575"/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/>
                      </a:lnRef>
                      <a:fillRef idx="1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s-ES" b="1" dirty="0">
                            <a:latin typeface="Roboto" panose="02000000000000000000" pitchFamily="2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a:t>EEG (canal 1 y 2)</a:t>
                        </a:r>
                        <a:endParaRPr lang="es-CO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endParaRPr>
                      </a:p>
                    </p:txBody>
                  </p:sp>
                  <p:sp>
                    <p:nvSpPr>
                      <p:cNvPr id="6" name="Rectángulo: esquinas redondeadas 5">
                        <a:extLst>
                          <a:ext uri="{FF2B5EF4-FFF2-40B4-BE49-F238E27FC236}">
                            <a16:creationId xmlns:a16="http://schemas.microsoft.com/office/drawing/2014/main" id="{D1845CFE-4D73-D366-BD0D-3BEA27FD10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68478" y="2488484"/>
                        <a:ext cx="1688106" cy="300559"/>
                      </a:xfrm>
                      <a:prstGeom prst="roundRect">
                        <a:avLst/>
                      </a:prstGeom>
                      <a:ln w="28575"/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/>
                      </a:lnRef>
                      <a:fillRef idx="1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s-ES" b="1" dirty="0">
                            <a:latin typeface="Roboto" panose="02000000000000000000" pitchFamily="2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a:t>ECG  (derivación II)</a:t>
                        </a:r>
                        <a:endParaRPr lang="es-CO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endParaRPr>
                      </a:p>
                    </p:txBody>
                  </p:sp>
                  <p:grpSp>
                    <p:nvGrpSpPr>
                      <p:cNvPr id="9" name="Grupo 8">
                        <a:extLst>
                          <a:ext uri="{FF2B5EF4-FFF2-40B4-BE49-F238E27FC236}">
                            <a16:creationId xmlns:a16="http://schemas.microsoft.com/office/drawing/2014/main" id="{BB90339F-9F05-9B35-B115-2A394D1F04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80440" y="2133860"/>
                        <a:ext cx="6181101" cy="1870601"/>
                        <a:chOff x="214029" y="1056402"/>
                        <a:chExt cx="11250228" cy="8541185"/>
                      </a:xfrm>
                    </p:grpSpPr>
                    <p:sp>
                      <p:nvSpPr>
                        <p:cNvPr id="10" name="Forma libre: forma 9">
                          <a:extLst>
                            <a:ext uri="{FF2B5EF4-FFF2-40B4-BE49-F238E27FC236}">
                              <a16:creationId xmlns:a16="http://schemas.microsoft.com/office/drawing/2014/main" id="{90E9C3EB-3EE1-FC93-0978-04CA7B8FAC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14029" y="1056402"/>
                          <a:ext cx="3507478" cy="2990492"/>
                        </a:xfrm>
                        <a:custGeom>
                          <a:avLst/>
                          <a:gdLst>
                            <a:gd name="connsiteX0" fmla="*/ 0 w 2682976"/>
                            <a:gd name="connsiteY0" fmla="*/ 198509 h 1190817"/>
                            <a:gd name="connsiteX1" fmla="*/ 198509 w 2682976"/>
                            <a:gd name="connsiteY1" fmla="*/ 0 h 1190817"/>
                            <a:gd name="connsiteX2" fmla="*/ 2484467 w 2682976"/>
                            <a:gd name="connsiteY2" fmla="*/ 0 h 1190817"/>
                            <a:gd name="connsiteX3" fmla="*/ 2682976 w 2682976"/>
                            <a:gd name="connsiteY3" fmla="*/ 198509 h 1190817"/>
                            <a:gd name="connsiteX4" fmla="*/ 2682976 w 2682976"/>
                            <a:gd name="connsiteY4" fmla="*/ 992308 h 1190817"/>
                            <a:gd name="connsiteX5" fmla="*/ 2484467 w 2682976"/>
                            <a:gd name="connsiteY5" fmla="*/ 1190817 h 1190817"/>
                            <a:gd name="connsiteX6" fmla="*/ 198509 w 2682976"/>
                            <a:gd name="connsiteY6" fmla="*/ 1190817 h 1190817"/>
                            <a:gd name="connsiteX7" fmla="*/ 0 w 2682976"/>
                            <a:gd name="connsiteY7" fmla="*/ 992308 h 1190817"/>
                            <a:gd name="connsiteX8" fmla="*/ 0 w 2682976"/>
                            <a:gd name="connsiteY8" fmla="*/ 198509 h 11908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682976" h="1190817">
                              <a:moveTo>
                                <a:pt x="0" y="198509"/>
                              </a:moveTo>
                              <a:cubicBezTo>
                                <a:pt x="0" y="88876"/>
                                <a:pt x="88876" y="0"/>
                                <a:pt x="198509" y="0"/>
                              </a:cubicBezTo>
                              <a:lnTo>
                                <a:pt x="2484467" y="0"/>
                              </a:lnTo>
                              <a:cubicBezTo>
                                <a:pt x="2594100" y="0"/>
                                <a:pt x="2682976" y="88876"/>
                                <a:pt x="2682976" y="198509"/>
                              </a:cubicBezTo>
                              <a:lnTo>
                                <a:pt x="2682976" y="992308"/>
                              </a:lnTo>
                              <a:cubicBezTo>
                                <a:pt x="2682976" y="1101941"/>
                                <a:pt x="2594100" y="1190817"/>
                                <a:pt x="2484467" y="1190817"/>
                              </a:cubicBezTo>
                              <a:lnTo>
                                <a:pt x="198509" y="1190817"/>
                              </a:lnTo>
                              <a:cubicBezTo>
                                <a:pt x="88876" y="1190817"/>
                                <a:pt x="0" y="1101941"/>
                                <a:pt x="0" y="992308"/>
                              </a:cubicBezTo>
                              <a:lnTo>
                                <a:pt x="0" y="198509"/>
                              </a:lnTo>
                              <a:close/>
                            </a:path>
                          </a:pathLst>
                        </a:custGeom>
                        <a:ln w="28575"/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/>
                        </a:lnRef>
                        <a:fillRef idx="1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spcFirstLastPara="0" vert="horz" wrap="square" lIns="134341" tIns="134341" rIns="134341" bIns="134341" numCol="1" spcCol="1270" anchor="ctr" anchorCtr="0">
                          <a:noAutofit/>
                        </a:bodyPr>
                        <a:lstStyle/>
                        <a:p>
                          <a:pPr algn="ctr" defTabSz="88900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</a:pPr>
                          <a:r>
                            <a:rPr lang="en-CA" b="1" dirty="0" err="1">
                              <a:solidFill>
                                <a:srgbClr val="000000"/>
                              </a:solidFill>
                              <a:latin typeface="Roboto"/>
                              <a:ea typeface="Roboto"/>
                              <a:cs typeface="Roboto"/>
                            </a:rPr>
                            <a:t>Selección</a:t>
                          </a:r>
                          <a:r>
                            <a:rPr lang="en-CA" b="1" dirty="0">
                              <a:solidFill>
                                <a:srgbClr val="000000"/>
                              </a:solidFill>
                              <a:latin typeface="Roboto"/>
                              <a:ea typeface="Roboto"/>
                              <a:cs typeface="Roboto"/>
                            </a:rPr>
                            <a:t> de </a:t>
                          </a:r>
                          <a:r>
                            <a:rPr lang="en-CA" b="1" dirty="0" err="1">
                              <a:solidFill>
                                <a:srgbClr val="000000"/>
                              </a:solidFill>
                              <a:latin typeface="Roboto"/>
                              <a:ea typeface="Roboto"/>
                              <a:cs typeface="Roboto"/>
                            </a:rPr>
                            <a:t>segmentos</a:t>
                          </a:r>
                          <a:r>
                            <a:rPr lang="en-CA" b="1" dirty="0">
                              <a:solidFill>
                                <a:srgbClr val="000000"/>
                              </a:solidFill>
                              <a:latin typeface="Roboto"/>
                              <a:ea typeface="Roboto"/>
                              <a:cs typeface="Roboto"/>
                            </a:rPr>
                            <a:t> de </a:t>
                          </a:r>
                          <a:r>
                            <a:rPr lang="en-CA" b="1" dirty="0" err="1">
                              <a:solidFill>
                                <a:srgbClr val="000000"/>
                              </a:solidFill>
                              <a:latin typeface="Roboto"/>
                              <a:ea typeface="Roboto"/>
                              <a:cs typeface="Roboto"/>
                            </a:rPr>
                            <a:t>buena</a:t>
                          </a:r>
                          <a:r>
                            <a:rPr lang="en-CA" b="1" dirty="0">
                              <a:solidFill>
                                <a:srgbClr val="000000"/>
                              </a:solidFill>
                              <a:latin typeface="Roboto"/>
                              <a:ea typeface="Roboto"/>
                              <a:cs typeface="Roboto"/>
                            </a:rPr>
                            <a:t> </a:t>
                          </a:r>
                          <a:r>
                            <a:rPr lang="en-CA" b="1" dirty="0" err="1">
                              <a:solidFill>
                                <a:srgbClr val="000000"/>
                              </a:solidFill>
                              <a:latin typeface="Roboto"/>
                              <a:ea typeface="Roboto"/>
                              <a:cs typeface="Roboto"/>
                            </a:rPr>
                            <a:t>calidad</a:t>
                          </a:r>
                          <a:endParaRPr lang="es-ES" dirty="0">
                            <a:solidFill>
                              <a:srgbClr val="000000"/>
                            </a:solidFill>
                            <a:latin typeface="Roboto"/>
                            <a:ea typeface="Roboto"/>
                            <a:cs typeface="Roboto"/>
                          </a:endParaRPr>
                        </a:p>
                      </p:txBody>
                    </p:sp>
                    <p:sp>
                      <p:nvSpPr>
                        <p:cNvPr id="11" name="Flecha: a la derecha 10">
                          <a:extLst>
                            <a:ext uri="{FF2B5EF4-FFF2-40B4-BE49-F238E27FC236}">
                              <a16:creationId xmlns:a16="http://schemas.microsoft.com/office/drawing/2014/main" id="{A1F7D2C2-CB1E-7F71-6FFB-EA22C7E5A7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68402" y="2380537"/>
                          <a:ext cx="493581" cy="127069"/>
                        </a:xfrm>
                        <a:prstGeom prst="rightArrow">
                          <a:avLst/>
                        </a:prstGeom>
                        <a:solidFill>
                          <a:schemeClr val="tx2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>
                            <a:latin typeface="Roboto"/>
                            <a:ea typeface="Roboto"/>
                            <a:cs typeface="Roboto"/>
                          </a:endParaRPr>
                        </a:p>
                      </p:txBody>
                    </p:sp>
                    <p:sp>
                      <p:nvSpPr>
                        <p:cNvPr id="12" name="Forma libre: forma 11">
                          <a:extLst>
                            <a:ext uri="{FF2B5EF4-FFF2-40B4-BE49-F238E27FC236}">
                              <a16:creationId xmlns:a16="http://schemas.microsoft.com/office/drawing/2014/main" id="{5D9C6A46-6302-8750-87A9-9C08B1B53C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261983" y="1089599"/>
                          <a:ext cx="2830549" cy="2837964"/>
                        </a:xfrm>
                        <a:custGeom>
                          <a:avLst/>
                          <a:gdLst>
                            <a:gd name="connsiteX0" fmla="*/ 0 w 2682976"/>
                            <a:gd name="connsiteY0" fmla="*/ 198509 h 1190817"/>
                            <a:gd name="connsiteX1" fmla="*/ 198509 w 2682976"/>
                            <a:gd name="connsiteY1" fmla="*/ 0 h 1190817"/>
                            <a:gd name="connsiteX2" fmla="*/ 2484467 w 2682976"/>
                            <a:gd name="connsiteY2" fmla="*/ 0 h 1190817"/>
                            <a:gd name="connsiteX3" fmla="*/ 2682976 w 2682976"/>
                            <a:gd name="connsiteY3" fmla="*/ 198509 h 1190817"/>
                            <a:gd name="connsiteX4" fmla="*/ 2682976 w 2682976"/>
                            <a:gd name="connsiteY4" fmla="*/ 992308 h 1190817"/>
                            <a:gd name="connsiteX5" fmla="*/ 2484467 w 2682976"/>
                            <a:gd name="connsiteY5" fmla="*/ 1190817 h 1190817"/>
                            <a:gd name="connsiteX6" fmla="*/ 198509 w 2682976"/>
                            <a:gd name="connsiteY6" fmla="*/ 1190817 h 1190817"/>
                            <a:gd name="connsiteX7" fmla="*/ 0 w 2682976"/>
                            <a:gd name="connsiteY7" fmla="*/ 992308 h 1190817"/>
                            <a:gd name="connsiteX8" fmla="*/ 0 w 2682976"/>
                            <a:gd name="connsiteY8" fmla="*/ 198509 h 11908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682976" h="1190817">
                              <a:moveTo>
                                <a:pt x="0" y="198509"/>
                              </a:moveTo>
                              <a:cubicBezTo>
                                <a:pt x="0" y="88876"/>
                                <a:pt x="88876" y="0"/>
                                <a:pt x="198509" y="0"/>
                              </a:cubicBezTo>
                              <a:lnTo>
                                <a:pt x="2484467" y="0"/>
                              </a:lnTo>
                              <a:cubicBezTo>
                                <a:pt x="2594100" y="0"/>
                                <a:pt x="2682976" y="88876"/>
                                <a:pt x="2682976" y="198509"/>
                              </a:cubicBezTo>
                              <a:lnTo>
                                <a:pt x="2682976" y="992308"/>
                              </a:lnTo>
                              <a:cubicBezTo>
                                <a:pt x="2682976" y="1101941"/>
                                <a:pt x="2594100" y="1190817"/>
                                <a:pt x="2484467" y="1190817"/>
                              </a:cubicBezTo>
                              <a:lnTo>
                                <a:pt x="198509" y="1190817"/>
                              </a:lnTo>
                              <a:cubicBezTo>
                                <a:pt x="88876" y="1190817"/>
                                <a:pt x="0" y="1101941"/>
                                <a:pt x="0" y="992308"/>
                              </a:cubicBezTo>
                              <a:lnTo>
                                <a:pt x="0" y="198509"/>
                              </a:lnTo>
                              <a:close/>
                            </a:path>
                          </a:pathLst>
                        </a:custGeom>
                        <a:ln w="28575"/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/>
                        </a:lnRef>
                        <a:fillRef idx="1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spcFirstLastPara="0" vert="horz" wrap="square" lIns="134341" tIns="134341" rIns="134341" bIns="134341" numCol="1" spcCol="1270" anchor="ctr" anchorCtr="0">
                          <a:noAutofit/>
                        </a:bodyPr>
                        <a:lstStyle/>
                        <a:p>
                          <a:pPr algn="ctr" defTabSz="88900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</a:pPr>
                          <a:r>
                            <a:rPr lang="en-CA" b="1" dirty="0" err="1">
                              <a:solidFill>
                                <a:srgbClr val="000000"/>
                              </a:solidFill>
                              <a:latin typeface="Roboto"/>
                              <a:ea typeface="Roboto"/>
                              <a:cs typeface="Roboto"/>
                            </a:rPr>
                            <a:t>Filtrado</a:t>
                          </a:r>
                          <a:endParaRPr lang="es-ES" sz="1200" b="1" dirty="0">
                            <a:latin typeface="Roboto"/>
                            <a:ea typeface="Roboto"/>
                            <a:cs typeface="Roboto"/>
                          </a:endParaRPr>
                        </a:p>
                      </p:txBody>
                    </p:sp>
                    <p:sp>
                      <p:nvSpPr>
                        <p:cNvPr id="13" name="Flecha: a la derecha 12">
                          <a:extLst>
                            <a:ext uri="{FF2B5EF4-FFF2-40B4-BE49-F238E27FC236}">
                              <a16:creationId xmlns:a16="http://schemas.microsoft.com/office/drawing/2014/main" id="{28010808-234C-904B-3F16-C34B5DBEC20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140713" y="1755616"/>
                          <a:ext cx="773924" cy="127069"/>
                        </a:xfrm>
                        <a:prstGeom prst="rightArrow">
                          <a:avLst/>
                        </a:prstGeom>
                        <a:solidFill>
                          <a:schemeClr val="tx2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>
                            <a:latin typeface="Roboto"/>
                            <a:ea typeface="Roboto"/>
                            <a:cs typeface="Roboto"/>
                          </a:endParaRPr>
                        </a:p>
                      </p:txBody>
                    </p:sp>
                    <p:sp>
                      <p:nvSpPr>
                        <p:cNvPr id="14" name="Forma libre: forma 13">
                          <a:extLst>
                            <a:ext uri="{FF2B5EF4-FFF2-40B4-BE49-F238E27FC236}">
                              <a16:creationId xmlns:a16="http://schemas.microsoft.com/office/drawing/2014/main" id="{C54D9EC9-052C-041C-14F7-46A8AC9B2D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59870" y="4873772"/>
                          <a:ext cx="3177160" cy="1846306"/>
                        </a:xfrm>
                        <a:custGeom>
                          <a:avLst/>
                          <a:gdLst>
                            <a:gd name="connsiteX0" fmla="*/ 0 w 2682976"/>
                            <a:gd name="connsiteY0" fmla="*/ 198509 h 1190817"/>
                            <a:gd name="connsiteX1" fmla="*/ 198509 w 2682976"/>
                            <a:gd name="connsiteY1" fmla="*/ 0 h 1190817"/>
                            <a:gd name="connsiteX2" fmla="*/ 2484467 w 2682976"/>
                            <a:gd name="connsiteY2" fmla="*/ 0 h 1190817"/>
                            <a:gd name="connsiteX3" fmla="*/ 2682976 w 2682976"/>
                            <a:gd name="connsiteY3" fmla="*/ 198509 h 1190817"/>
                            <a:gd name="connsiteX4" fmla="*/ 2682976 w 2682976"/>
                            <a:gd name="connsiteY4" fmla="*/ 992308 h 1190817"/>
                            <a:gd name="connsiteX5" fmla="*/ 2484467 w 2682976"/>
                            <a:gd name="connsiteY5" fmla="*/ 1190817 h 1190817"/>
                            <a:gd name="connsiteX6" fmla="*/ 198509 w 2682976"/>
                            <a:gd name="connsiteY6" fmla="*/ 1190817 h 1190817"/>
                            <a:gd name="connsiteX7" fmla="*/ 0 w 2682976"/>
                            <a:gd name="connsiteY7" fmla="*/ 992308 h 1190817"/>
                            <a:gd name="connsiteX8" fmla="*/ 0 w 2682976"/>
                            <a:gd name="connsiteY8" fmla="*/ 198509 h 11908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682976" h="1190817">
                              <a:moveTo>
                                <a:pt x="0" y="198509"/>
                              </a:moveTo>
                              <a:cubicBezTo>
                                <a:pt x="0" y="88876"/>
                                <a:pt x="88876" y="0"/>
                                <a:pt x="198509" y="0"/>
                              </a:cubicBezTo>
                              <a:lnTo>
                                <a:pt x="2484467" y="0"/>
                              </a:lnTo>
                              <a:cubicBezTo>
                                <a:pt x="2594100" y="0"/>
                                <a:pt x="2682976" y="88876"/>
                                <a:pt x="2682976" y="198509"/>
                              </a:cubicBezTo>
                              <a:lnTo>
                                <a:pt x="2682976" y="992308"/>
                              </a:lnTo>
                              <a:cubicBezTo>
                                <a:pt x="2682976" y="1101941"/>
                                <a:pt x="2594100" y="1190817"/>
                                <a:pt x="2484467" y="1190817"/>
                              </a:cubicBezTo>
                              <a:lnTo>
                                <a:pt x="198509" y="1190817"/>
                              </a:lnTo>
                              <a:cubicBezTo>
                                <a:pt x="88876" y="1190817"/>
                                <a:pt x="0" y="1101941"/>
                                <a:pt x="0" y="992308"/>
                              </a:cubicBezTo>
                              <a:lnTo>
                                <a:pt x="0" y="198509"/>
                              </a:lnTo>
                              <a:close/>
                            </a:path>
                          </a:pathLst>
                        </a:custGeom>
                        <a:ln w="28575"/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/>
                        </a:lnRef>
                        <a:fillRef idx="1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spcFirstLastPara="0" vert="horz" wrap="square" lIns="134341" tIns="134341" rIns="134341" bIns="134341" numCol="1" spcCol="1270" anchor="ctr" anchorCtr="0">
                          <a:noAutofit/>
                        </a:bodyPr>
                        <a:lstStyle/>
                        <a:p>
                          <a:pPr algn="ctr" defTabSz="88900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</a:pPr>
                          <a:r>
                            <a:rPr lang="en-CA" b="1" dirty="0">
                              <a:solidFill>
                                <a:schemeClr val="tx1"/>
                              </a:solidFill>
                              <a:latin typeface="Roboto"/>
                              <a:ea typeface="Roboto"/>
                              <a:cs typeface="Roboto"/>
                            </a:rPr>
                            <a:t>Segmentation</a:t>
                          </a:r>
                          <a:endParaRPr lang="es-ES" b="1" dirty="0">
                            <a:solidFill>
                              <a:schemeClr val="tx1"/>
                            </a:solidFill>
                            <a:latin typeface="Roboto"/>
                            <a:ea typeface="Roboto"/>
                            <a:cs typeface="Roboto"/>
                          </a:endParaRPr>
                        </a:p>
                        <a:p>
                          <a:pPr algn="ctr" defTabSz="88900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</a:pPr>
                          <a:r>
                            <a:rPr lang="en-CA" b="1" dirty="0">
                              <a:solidFill>
                                <a:schemeClr val="tx1"/>
                              </a:solidFill>
                              <a:latin typeface="Roboto"/>
                              <a:ea typeface="Roboto"/>
                              <a:cs typeface="Roboto"/>
                            </a:rPr>
                            <a:t>Onda-R </a:t>
                          </a:r>
                          <a:endParaRPr lang="es-ES" b="1" dirty="0">
                            <a:solidFill>
                              <a:schemeClr val="tx1"/>
                            </a:solidFill>
                            <a:latin typeface="Roboto"/>
                            <a:ea typeface="Roboto"/>
                            <a:cs typeface="Roboto"/>
                          </a:endParaRPr>
                        </a:p>
                      </p:txBody>
                    </p:sp>
                    <p:sp>
                      <p:nvSpPr>
                        <p:cNvPr id="15" name="Forma libre: forma 14">
                          <a:extLst>
                            <a:ext uri="{FF2B5EF4-FFF2-40B4-BE49-F238E27FC236}">
                              <a16:creationId xmlns:a16="http://schemas.microsoft.com/office/drawing/2014/main" id="{B9BF1E01-81C5-41FD-FCCF-62748964DB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61534" y="7617642"/>
                          <a:ext cx="3502723" cy="1979945"/>
                        </a:xfrm>
                        <a:custGeom>
                          <a:avLst/>
                          <a:gdLst>
                            <a:gd name="connsiteX0" fmla="*/ 0 w 2682976"/>
                            <a:gd name="connsiteY0" fmla="*/ 198509 h 1190817"/>
                            <a:gd name="connsiteX1" fmla="*/ 198509 w 2682976"/>
                            <a:gd name="connsiteY1" fmla="*/ 0 h 1190817"/>
                            <a:gd name="connsiteX2" fmla="*/ 2484467 w 2682976"/>
                            <a:gd name="connsiteY2" fmla="*/ 0 h 1190817"/>
                            <a:gd name="connsiteX3" fmla="*/ 2682976 w 2682976"/>
                            <a:gd name="connsiteY3" fmla="*/ 198509 h 1190817"/>
                            <a:gd name="connsiteX4" fmla="*/ 2682976 w 2682976"/>
                            <a:gd name="connsiteY4" fmla="*/ 992308 h 1190817"/>
                            <a:gd name="connsiteX5" fmla="*/ 2484467 w 2682976"/>
                            <a:gd name="connsiteY5" fmla="*/ 1190817 h 1190817"/>
                            <a:gd name="connsiteX6" fmla="*/ 198509 w 2682976"/>
                            <a:gd name="connsiteY6" fmla="*/ 1190817 h 1190817"/>
                            <a:gd name="connsiteX7" fmla="*/ 0 w 2682976"/>
                            <a:gd name="connsiteY7" fmla="*/ 992308 h 1190817"/>
                            <a:gd name="connsiteX8" fmla="*/ 0 w 2682976"/>
                            <a:gd name="connsiteY8" fmla="*/ 198509 h 11908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682976" h="1190817">
                              <a:moveTo>
                                <a:pt x="0" y="198509"/>
                              </a:moveTo>
                              <a:cubicBezTo>
                                <a:pt x="0" y="88876"/>
                                <a:pt x="88876" y="0"/>
                                <a:pt x="198509" y="0"/>
                              </a:cubicBezTo>
                              <a:lnTo>
                                <a:pt x="2484467" y="0"/>
                              </a:lnTo>
                              <a:cubicBezTo>
                                <a:pt x="2594100" y="0"/>
                                <a:pt x="2682976" y="88876"/>
                                <a:pt x="2682976" y="198509"/>
                              </a:cubicBezTo>
                              <a:lnTo>
                                <a:pt x="2682976" y="992308"/>
                              </a:lnTo>
                              <a:cubicBezTo>
                                <a:pt x="2682976" y="1101941"/>
                                <a:pt x="2594100" y="1190817"/>
                                <a:pt x="2484467" y="1190817"/>
                              </a:cubicBezTo>
                              <a:lnTo>
                                <a:pt x="198509" y="1190817"/>
                              </a:lnTo>
                              <a:cubicBezTo>
                                <a:pt x="88876" y="1190817"/>
                                <a:pt x="0" y="1101941"/>
                                <a:pt x="0" y="992308"/>
                              </a:cubicBezTo>
                              <a:lnTo>
                                <a:pt x="0" y="198509"/>
                              </a:lnTo>
                              <a:close/>
                            </a:path>
                          </a:pathLst>
                        </a:custGeom>
                        <a:ln w="28575"/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/>
                        </a:lnRef>
                        <a:fillRef idx="1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spcFirstLastPara="0" vert="horz" wrap="square" lIns="134341" tIns="134341" rIns="134341" bIns="134341" numCol="1" spcCol="1270" anchor="ctr" anchorCtr="0">
                          <a:noAutofit/>
                        </a:bodyPr>
                        <a:lstStyle/>
                        <a:p>
                          <a:pPr algn="ctr" defTabSz="889000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35000"/>
                            </a:spcAft>
                          </a:pPr>
                          <a:r>
                            <a:rPr lang="en-CA" b="1" dirty="0">
                              <a:solidFill>
                                <a:srgbClr val="000000"/>
                              </a:solidFill>
                              <a:latin typeface="Roboto"/>
                              <a:ea typeface="Roboto"/>
                              <a:cs typeface="Roboto"/>
                            </a:rPr>
                            <a:t>Tacograma (TCG)</a:t>
                          </a:r>
                          <a:endParaRPr lang="es-ES" b="1" dirty="0">
                            <a:solidFill>
                              <a:srgbClr val="FFFFFF"/>
                            </a:solidFill>
                            <a:latin typeface="Roboto"/>
                            <a:ea typeface="Roboto"/>
                            <a:cs typeface="Roboto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20" name="Rectángulo: esquinas redondeadas 19">
                      <a:extLst>
                        <a:ext uri="{FF2B5EF4-FFF2-40B4-BE49-F238E27FC236}">
                          <a16:creationId xmlns:a16="http://schemas.microsoft.com/office/drawing/2014/main" id="{722BD284-C9A3-992C-7209-CE5023CB2A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073" y="1879967"/>
                      <a:ext cx="1921276" cy="385782"/>
                    </a:xfrm>
                    <a:prstGeom prst="roundRect">
                      <a:avLst/>
                    </a:prstGeom>
                    <a:ln w="28575"/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s-ES" b="1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EEGs</a:t>
                      </a:r>
                      <a:r>
                        <a:rPr lang="es-E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procesada</a:t>
                      </a:r>
                      <a:endParaRPr lang="es-CO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p:txBody>
                </p:sp>
                <p:sp>
                  <p:nvSpPr>
                    <p:cNvPr id="21" name="Rectángulo: esquinas redondeadas 20">
                      <a:extLst>
                        <a:ext uri="{FF2B5EF4-FFF2-40B4-BE49-F238E27FC236}">
                          <a16:creationId xmlns:a16="http://schemas.microsoft.com/office/drawing/2014/main" id="{CAD53B6A-10FC-5E97-7CB7-9BD536C254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073" y="2335705"/>
                      <a:ext cx="1921276" cy="385782"/>
                    </a:xfrm>
                    <a:prstGeom prst="roundRect">
                      <a:avLst/>
                    </a:prstGeom>
                    <a:ln w="28575"/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s-E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ECG procesada</a:t>
                      </a:r>
                      <a:endParaRPr lang="es-CO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p:txBody>
                </p:sp>
              </p:grpSp>
              <p:sp>
                <p:nvSpPr>
                  <p:cNvPr id="24" name="Flecha: a la derecha 23">
                    <a:extLst>
                      <a:ext uri="{FF2B5EF4-FFF2-40B4-BE49-F238E27FC236}">
                        <a16:creationId xmlns:a16="http://schemas.microsoft.com/office/drawing/2014/main" id="{B3688F90-5508-A975-8532-B8F350775036}"/>
                      </a:ext>
                    </a:extLst>
                  </p:cNvPr>
                  <p:cNvSpPr/>
                  <p:nvPr/>
                </p:nvSpPr>
                <p:spPr>
                  <a:xfrm>
                    <a:off x="7010863" y="2455028"/>
                    <a:ext cx="496362" cy="37021"/>
                  </a:xfrm>
                  <a:prstGeom prst="rightArrow">
                    <a:avLst/>
                  </a:prstGeom>
                  <a:solidFill>
                    <a:schemeClr val="tx2"/>
                  </a:solidFill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>
                      <a:latin typeface="Roboto"/>
                      <a:ea typeface="Roboto"/>
                      <a:cs typeface="Roboto"/>
                    </a:endParaRPr>
                  </a:p>
                </p:txBody>
              </p:sp>
              <p:sp>
                <p:nvSpPr>
                  <p:cNvPr id="25" name="Flecha: a la derecha 24">
                    <a:extLst>
                      <a:ext uri="{FF2B5EF4-FFF2-40B4-BE49-F238E27FC236}">
                        <a16:creationId xmlns:a16="http://schemas.microsoft.com/office/drawing/2014/main" id="{B9389FDA-81DB-C0F9-0EE0-D1D65676AE7C}"/>
                      </a:ext>
                    </a:extLst>
                  </p:cNvPr>
                  <p:cNvSpPr/>
                  <p:nvPr/>
                </p:nvSpPr>
                <p:spPr>
                  <a:xfrm>
                    <a:off x="2325053" y="2036791"/>
                    <a:ext cx="496362" cy="45719"/>
                  </a:xfrm>
                  <a:prstGeom prst="rightArrow">
                    <a:avLst/>
                  </a:prstGeom>
                  <a:solidFill>
                    <a:schemeClr val="tx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>
                      <a:latin typeface="Roboto"/>
                      <a:ea typeface="Roboto"/>
                      <a:cs typeface="Roboto"/>
                    </a:endParaRPr>
                  </a:p>
                </p:txBody>
              </p:sp>
              <p:sp>
                <p:nvSpPr>
                  <p:cNvPr id="26" name="Flecha: a la derecha 25">
                    <a:extLst>
                      <a:ext uri="{FF2B5EF4-FFF2-40B4-BE49-F238E27FC236}">
                        <a16:creationId xmlns:a16="http://schemas.microsoft.com/office/drawing/2014/main" id="{02BDA89F-60A0-CE95-64FD-24071C1608B3}"/>
                      </a:ext>
                    </a:extLst>
                  </p:cNvPr>
                  <p:cNvSpPr/>
                  <p:nvPr/>
                </p:nvSpPr>
                <p:spPr>
                  <a:xfrm>
                    <a:off x="2325054" y="2501405"/>
                    <a:ext cx="496362" cy="45719"/>
                  </a:xfrm>
                  <a:prstGeom prst="rightArrow">
                    <a:avLst/>
                  </a:prstGeom>
                  <a:solidFill>
                    <a:schemeClr val="tx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>
                      <a:latin typeface="Roboto"/>
                      <a:ea typeface="Roboto"/>
                      <a:cs typeface="Roboto"/>
                    </a:endParaRPr>
                  </a:p>
                </p:txBody>
              </p:sp>
            </p:grpSp>
            <p:sp>
              <p:nvSpPr>
                <p:cNvPr id="29" name="Flecha: a la derecha 28">
                  <a:extLst>
                    <a:ext uri="{FF2B5EF4-FFF2-40B4-BE49-F238E27FC236}">
                      <a16:creationId xmlns:a16="http://schemas.microsoft.com/office/drawing/2014/main" id="{7AE682AA-2C49-6477-C176-380CEB4EE23B}"/>
                    </a:ext>
                  </a:extLst>
                </p:cNvPr>
                <p:cNvSpPr/>
                <p:nvPr/>
              </p:nvSpPr>
              <p:spPr>
                <a:xfrm rot="5400000">
                  <a:off x="8826189" y="2256198"/>
                  <a:ext cx="289415" cy="46746"/>
                </a:xfrm>
                <a:prstGeom prst="rightArrow">
                  <a:avLst/>
                </a:prstGeom>
                <a:solidFill>
                  <a:schemeClr val="tx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latin typeface="Roboto"/>
                    <a:ea typeface="Roboto"/>
                    <a:cs typeface="Roboto"/>
                  </a:endParaRPr>
                </a:p>
              </p:txBody>
            </p:sp>
            <p:sp>
              <p:nvSpPr>
                <p:cNvPr id="30" name="Flecha: a la derecha 29">
                  <a:extLst>
                    <a:ext uri="{FF2B5EF4-FFF2-40B4-BE49-F238E27FC236}">
                      <a16:creationId xmlns:a16="http://schemas.microsoft.com/office/drawing/2014/main" id="{D4B1BDBD-7EAE-FAAD-6109-9334177F7EB8}"/>
                    </a:ext>
                  </a:extLst>
                </p:cNvPr>
                <p:cNvSpPr/>
                <p:nvPr/>
              </p:nvSpPr>
              <p:spPr>
                <a:xfrm rot="5400000">
                  <a:off x="8848098" y="3230106"/>
                  <a:ext cx="292343" cy="46746"/>
                </a:xfrm>
                <a:prstGeom prst="rightArrow">
                  <a:avLst/>
                </a:prstGeom>
                <a:solidFill>
                  <a:schemeClr val="tx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latin typeface="Roboto"/>
                    <a:ea typeface="Roboto"/>
                    <a:cs typeface="Roboto"/>
                  </a:endParaRPr>
                </a:p>
              </p:txBody>
            </p:sp>
          </p:grpSp>
          <p:sp>
            <p:nvSpPr>
              <p:cNvPr id="5" name="Forma libre: forma 4">
                <a:extLst>
                  <a:ext uri="{FF2B5EF4-FFF2-40B4-BE49-F238E27FC236}">
                    <a16:creationId xmlns:a16="http://schemas.microsoft.com/office/drawing/2014/main" id="{816A8955-FC7D-C9F6-FC22-4902DA25B5E9}"/>
                  </a:ext>
                </a:extLst>
              </p:cNvPr>
              <p:cNvSpPr/>
              <p:nvPr/>
            </p:nvSpPr>
            <p:spPr>
              <a:xfrm>
                <a:off x="5609391" y="4066026"/>
                <a:ext cx="2120265" cy="712376"/>
              </a:xfrm>
              <a:custGeom>
                <a:avLst/>
                <a:gdLst>
                  <a:gd name="connsiteX0" fmla="*/ 0 w 2682976"/>
                  <a:gd name="connsiteY0" fmla="*/ 198509 h 1190817"/>
                  <a:gd name="connsiteX1" fmla="*/ 198509 w 2682976"/>
                  <a:gd name="connsiteY1" fmla="*/ 0 h 1190817"/>
                  <a:gd name="connsiteX2" fmla="*/ 2484467 w 2682976"/>
                  <a:gd name="connsiteY2" fmla="*/ 0 h 1190817"/>
                  <a:gd name="connsiteX3" fmla="*/ 2682976 w 2682976"/>
                  <a:gd name="connsiteY3" fmla="*/ 198509 h 1190817"/>
                  <a:gd name="connsiteX4" fmla="*/ 2682976 w 2682976"/>
                  <a:gd name="connsiteY4" fmla="*/ 992308 h 1190817"/>
                  <a:gd name="connsiteX5" fmla="*/ 2484467 w 2682976"/>
                  <a:gd name="connsiteY5" fmla="*/ 1190817 h 1190817"/>
                  <a:gd name="connsiteX6" fmla="*/ 198509 w 2682976"/>
                  <a:gd name="connsiteY6" fmla="*/ 1190817 h 1190817"/>
                  <a:gd name="connsiteX7" fmla="*/ 0 w 2682976"/>
                  <a:gd name="connsiteY7" fmla="*/ 992308 h 1190817"/>
                  <a:gd name="connsiteX8" fmla="*/ 0 w 2682976"/>
                  <a:gd name="connsiteY8" fmla="*/ 198509 h 1190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82976" h="1190817">
                    <a:moveTo>
                      <a:pt x="0" y="198509"/>
                    </a:moveTo>
                    <a:cubicBezTo>
                      <a:pt x="0" y="88876"/>
                      <a:pt x="88876" y="0"/>
                      <a:pt x="198509" y="0"/>
                    </a:cubicBezTo>
                    <a:lnTo>
                      <a:pt x="2484467" y="0"/>
                    </a:lnTo>
                    <a:cubicBezTo>
                      <a:pt x="2594100" y="0"/>
                      <a:pt x="2682976" y="88876"/>
                      <a:pt x="2682976" y="198509"/>
                    </a:cubicBezTo>
                    <a:lnTo>
                      <a:pt x="2682976" y="992308"/>
                    </a:lnTo>
                    <a:cubicBezTo>
                      <a:pt x="2682976" y="1101941"/>
                      <a:pt x="2594100" y="1190817"/>
                      <a:pt x="2484467" y="1190817"/>
                    </a:cubicBezTo>
                    <a:lnTo>
                      <a:pt x="198509" y="1190817"/>
                    </a:lnTo>
                    <a:cubicBezTo>
                      <a:pt x="88876" y="1190817"/>
                      <a:pt x="0" y="1101941"/>
                      <a:pt x="0" y="992308"/>
                    </a:cubicBezTo>
                    <a:lnTo>
                      <a:pt x="0" y="198509"/>
                    </a:lnTo>
                    <a:close/>
                  </a:path>
                </a:pathLst>
              </a:custGeom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134341" tIns="134341" rIns="134341" bIns="134341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s-CO" b="1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</a:rPr>
                  <a:t>Procesamiento</a:t>
                </a:r>
                <a:r>
                  <a:rPr lang="en-CA" b="1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</a:rPr>
                  <a:t> del TCG</a:t>
                </a:r>
                <a:endParaRPr lang="es-ES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</a:endParaRPr>
              </a:p>
            </p:txBody>
          </p:sp>
        </p:grp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26F4BB12-0E52-6FB8-4F64-FB5C9FF6AB26}"/>
                </a:ext>
              </a:extLst>
            </p:cNvPr>
            <p:cNvCxnSpPr/>
            <p:nvPr/>
          </p:nvCxnSpPr>
          <p:spPr>
            <a:xfrm flipH="1">
              <a:off x="8171434" y="4539947"/>
              <a:ext cx="49763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CF617E43-8A04-9719-F716-601FA6BDA205}"/>
              </a:ext>
            </a:extLst>
          </p:cNvPr>
          <p:cNvGrpSpPr/>
          <p:nvPr/>
        </p:nvGrpSpPr>
        <p:grpSpPr>
          <a:xfrm>
            <a:off x="5677963" y="3029986"/>
            <a:ext cx="5139557" cy="2608315"/>
            <a:chOff x="5779548" y="3021349"/>
            <a:chExt cx="5139557" cy="2608315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347141B3-C1E0-64D8-73B9-9F631C343B16}"/>
                </a:ext>
              </a:extLst>
            </p:cNvPr>
            <p:cNvSpPr/>
            <p:nvPr/>
          </p:nvSpPr>
          <p:spPr>
            <a:xfrm>
              <a:off x="5779548" y="3021349"/>
              <a:ext cx="5139557" cy="2264834"/>
            </a:xfrm>
            <a:prstGeom prst="rect">
              <a:avLst/>
            </a:prstGeom>
            <a:noFill/>
            <a:ln w="381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67359681-AF4E-117A-CC8B-38C57D897B00}"/>
                </a:ext>
              </a:extLst>
            </p:cNvPr>
            <p:cNvSpPr txBox="1"/>
            <p:nvPr/>
          </p:nvSpPr>
          <p:spPr>
            <a:xfrm>
              <a:off x="6105384" y="5260332"/>
              <a:ext cx="479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b="1" dirty="0">
                  <a:solidFill>
                    <a:schemeClr val="accent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Variabilidad de la frecuencia cardiaca (VFC) </a:t>
              </a: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C8E098C-9874-B77E-FFC5-6F1BA9CC6EB8}"/>
              </a:ext>
            </a:extLst>
          </p:cNvPr>
          <p:cNvGrpSpPr/>
          <p:nvPr/>
        </p:nvGrpSpPr>
        <p:grpSpPr>
          <a:xfrm>
            <a:off x="1456380" y="5617759"/>
            <a:ext cx="8890708" cy="632649"/>
            <a:chOff x="1557291" y="5310897"/>
            <a:chExt cx="8225229" cy="632649"/>
          </a:xfrm>
        </p:grpSpPr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375B1130-1A85-176B-11EE-9C9EB7EE78B6}"/>
                </a:ext>
              </a:extLst>
            </p:cNvPr>
            <p:cNvSpPr/>
            <p:nvPr/>
          </p:nvSpPr>
          <p:spPr>
            <a:xfrm>
              <a:off x="1557291" y="5373440"/>
              <a:ext cx="1440879" cy="570106"/>
            </a:xfrm>
            <a:prstGeom prst="roundRect">
              <a:avLst/>
            </a:prstGeom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BIS</a:t>
              </a:r>
              <a:endParaRPr lang="es-CO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742A6B27-26F9-2F70-2B32-B29523AACE3D}"/>
                </a:ext>
              </a:extLst>
            </p:cNvPr>
            <p:cNvSpPr/>
            <p:nvPr/>
          </p:nvSpPr>
          <p:spPr>
            <a:xfrm>
              <a:off x="3525528" y="5373440"/>
              <a:ext cx="1596888" cy="570106"/>
            </a:xfrm>
            <a:prstGeom prst="roundRect">
              <a:avLst/>
            </a:prstGeom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Interpolación</a:t>
              </a:r>
              <a:endParaRPr lang="es-CO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43" name="Rectángulo: esquinas redondeadas 42">
              <a:extLst>
                <a:ext uri="{FF2B5EF4-FFF2-40B4-BE49-F238E27FC236}">
                  <a16:creationId xmlns:a16="http://schemas.microsoft.com/office/drawing/2014/main" id="{C8BCACFC-FAED-B5BB-9C5A-F7C944763FE4}"/>
                </a:ext>
              </a:extLst>
            </p:cNvPr>
            <p:cNvSpPr/>
            <p:nvPr/>
          </p:nvSpPr>
          <p:spPr>
            <a:xfrm>
              <a:off x="5726562" y="5310897"/>
              <a:ext cx="1768534" cy="570106"/>
            </a:xfrm>
            <a:prstGeom prst="roundRect">
              <a:avLst/>
            </a:prstGeom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algn="ctr"/>
              <a:r>
                <a:rPr lang="es-CO" b="1" dirty="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Sobremuestreo</a:t>
              </a:r>
              <a:endParaRPr lang="es-CO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algn="ctr"/>
              <a:endParaRPr lang="es-CO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44" name="Rectángulo: esquinas redondeadas 43">
              <a:extLst>
                <a:ext uri="{FF2B5EF4-FFF2-40B4-BE49-F238E27FC236}">
                  <a16:creationId xmlns:a16="http://schemas.microsoft.com/office/drawing/2014/main" id="{35BF20B6-49AB-DCD5-4F36-38CA15B00E5D}"/>
                </a:ext>
              </a:extLst>
            </p:cNvPr>
            <p:cNvSpPr/>
            <p:nvPr/>
          </p:nvSpPr>
          <p:spPr>
            <a:xfrm>
              <a:off x="8013986" y="5336270"/>
              <a:ext cx="1768534" cy="570106"/>
            </a:xfrm>
            <a:prstGeom prst="roundRect">
              <a:avLst/>
            </a:prstGeom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BIS </a:t>
              </a:r>
              <a:r>
                <a:rPr lang="es-CO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procesada</a:t>
              </a:r>
            </a:p>
          </p:txBody>
        </p:sp>
        <p:sp>
          <p:nvSpPr>
            <p:cNvPr id="45" name="Flecha: a la derecha 44">
              <a:extLst>
                <a:ext uri="{FF2B5EF4-FFF2-40B4-BE49-F238E27FC236}">
                  <a16:creationId xmlns:a16="http://schemas.microsoft.com/office/drawing/2014/main" id="{BF0671B1-357D-1F52-01A0-B272D75890D6}"/>
                </a:ext>
              </a:extLst>
            </p:cNvPr>
            <p:cNvSpPr/>
            <p:nvPr/>
          </p:nvSpPr>
          <p:spPr>
            <a:xfrm>
              <a:off x="3013420" y="5597210"/>
              <a:ext cx="496858" cy="56460"/>
            </a:xfrm>
            <a:prstGeom prst="rightArrow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Roboto"/>
                <a:ea typeface="Roboto"/>
                <a:cs typeface="Roboto"/>
              </a:endParaRPr>
            </a:p>
          </p:txBody>
        </p:sp>
        <p:sp>
          <p:nvSpPr>
            <p:cNvPr id="46" name="Flecha: a la derecha 45">
              <a:extLst>
                <a:ext uri="{FF2B5EF4-FFF2-40B4-BE49-F238E27FC236}">
                  <a16:creationId xmlns:a16="http://schemas.microsoft.com/office/drawing/2014/main" id="{6CA1DC0B-81E8-9D09-224D-F49DFF1532E9}"/>
                </a:ext>
              </a:extLst>
            </p:cNvPr>
            <p:cNvSpPr/>
            <p:nvPr/>
          </p:nvSpPr>
          <p:spPr>
            <a:xfrm>
              <a:off x="5166214" y="5595950"/>
              <a:ext cx="496858" cy="56460"/>
            </a:xfrm>
            <a:prstGeom prst="rightArrow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Roboto"/>
                <a:ea typeface="Roboto"/>
                <a:cs typeface="Roboto"/>
              </a:endParaRPr>
            </a:p>
          </p:txBody>
        </p:sp>
        <p:sp>
          <p:nvSpPr>
            <p:cNvPr id="47" name="Flecha: a la derecha 46">
              <a:extLst>
                <a:ext uri="{FF2B5EF4-FFF2-40B4-BE49-F238E27FC236}">
                  <a16:creationId xmlns:a16="http://schemas.microsoft.com/office/drawing/2014/main" id="{D778131E-F627-E132-EA46-6EEE1B69412E}"/>
                </a:ext>
              </a:extLst>
            </p:cNvPr>
            <p:cNvSpPr/>
            <p:nvPr/>
          </p:nvSpPr>
          <p:spPr>
            <a:xfrm>
              <a:off x="7483273" y="5593093"/>
              <a:ext cx="496858" cy="56460"/>
            </a:xfrm>
            <a:prstGeom prst="rightArrow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latin typeface="Roboto"/>
                <a:ea typeface="Roboto"/>
                <a:cs typeface="Roboto"/>
              </a:endParaRP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AC97B781-4299-3557-7F9B-6BAFF5632C1C}"/>
              </a:ext>
            </a:extLst>
          </p:cNvPr>
          <p:cNvGrpSpPr/>
          <p:nvPr/>
        </p:nvGrpSpPr>
        <p:grpSpPr>
          <a:xfrm>
            <a:off x="770367" y="3336988"/>
            <a:ext cx="4258834" cy="1957832"/>
            <a:chOff x="770367" y="3336988"/>
            <a:chExt cx="4258834" cy="1957832"/>
          </a:xfrm>
        </p:grpSpPr>
        <p:pic>
          <p:nvPicPr>
            <p:cNvPr id="34" name="Imagen 33" descr="Gráfico&#10;&#10;Descripción generada automáticamente">
              <a:extLst>
                <a:ext uri="{FF2B5EF4-FFF2-40B4-BE49-F238E27FC236}">
                  <a16:creationId xmlns:a16="http://schemas.microsoft.com/office/drawing/2014/main" id="{A7CA24E6-4DF9-E1AB-50EA-522107511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593"/>
            <a:stretch/>
          </p:blipFill>
          <p:spPr bwMode="auto">
            <a:xfrm>
              <a:off x="770367" y="3671786"/>
              <a:ext cx="4258834" cy="162303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7A173A37-17C0-C274-B663-80020A2F4A5E}"/>
                </a:ext>
              </a:extLst>
            </p:cNvPr>
            <p:cNvSpPr txBox="1"/>
            <p:nvPr/>
          </p:nvSpPr>
          <p:spPr>
            <a:xfrm>
              <a:off x="1409157" y="3336988"/>
              <a:ext cx="32030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2000" dirty="0">
                  <a:solidFill>
                    <a:schemeClr val="accent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Tacograma (TCG)</a:t>
              </a:r>
              <a:endParaRPr lang="es-ES" sz="2000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2A4DA6D3-B894-2074-6B50-3A9F3AA67B25}"/>
              </a:ext>
            </a:extLst>
          </p:cNvPr>
          <p:cNvCxnSpPr>
            <a:cxnSpLocks/>
          </p:cNvCxnSpPr>
          <p:nvPr/>
        </p:nvCxnSpPr>
        <p:spPr>
          <a:xfrm flipH="1">
            <a:off x="5234528" y="4268318"/>
            <a:ext cx="288815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Imagen 31" descr="Gráfico&#10;&#10;Descripción generada automáticamente">
            <a:extLst>
              <a:ext uri="{FF2B5EF4-FFF2-40B4-BE49-F238E27FC236}">
                <a16:creationId xmlns:a16="http://schemas.microsoft.com/office/drawing/2014/main" id="{7475915D-0900-46A5-AF54-51E5F3C19D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3" t="2333" r="21104" b="49970"/>
          <a:stretch/>
        </p:blipFill>
        <p:spPr bwMode="auto">
          <a:xfrm>
            <a:off x="1130694" y="3645935"/>
            <a:ext cx="3507338" cy="16230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6379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552F63-61AD-FF84-AA3E-C50DA1DDD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53" y="795321"/>
            <a:ext cx="3064497" cy="577555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Contenido</a:t>
            </a:r>
            <a:endParaRPr lang="es-CO" sz="3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477493-ABFE-047E-A76D-8916C18B3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358369"/>
            <a:ext cx="6657974" cy="2975155"/>
          </a:xfrm>
        </p:spPr>
        <p:txBody>
          <a:bodyPr>
            <a:normAutofit/>
          </a:bodyPr>
          <a:lstStyle/>
          <a:p>
            <a:r>
              <a:rPr lang="es-E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Presentación del contexto y justificación  </a:t>
            </a:r>
          </a:p>
          <a:p>
            <a:r>
              <a:rPr lang="es-E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Revisión bibliográfica y brechas de la investigación</a:t>
            </a:r>
          </a:p>
          <a:p>
            <a:r>
              <a:rPr lang="es-E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Pregunta de investigación, hipótesis y objetivos</a:t>
            </a:r>
          </a:p>
          <a:p>
            <a:r>
              <a:rPr lang="es-E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Desarrollo de la metodología</a:t>
            </a:r>
          </a:p>
          <a:p>
            <a:r>
              <a:rPr lang="es-E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Resultados y conclusiones</a:t>
            </a:r>
            <a:endParaRPr lang="es-CO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416614-81FA-6505-724F-D2DD08BC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2</a:t>
            </a:fld>
            <a:endParaRPr lang="es-CO" dirty="0"/>
          </a:p>
        </p:txBody>
      </p:sp>
      <p:pic>
        <p:nvPicPr>
          <p:cNvPr id="7" name="Imagen 6" descr="Forma&#10;&#10;Descripción generada automáticamente">
            <a:extLst>
              <a:ext uri="{FF2B5EF4-FFF2-40B4-BE49-F238E27FC236}">
                <a16:creationId xmlns:a16="http://schemas.microsoft.com/office/drawing/2014/main" id="{363814DD-3F0B-D202-89A4-7BC16749B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25" y="1886426"/>
            <a:ext cx="4924425" cy="34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84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7">
            <a:extLst>
              <a:ext uri="{FF2B5EF4-FFF2-40B4-BE49-F238E27FC236}">
                <a16:creationId xmlns:a16="http://schemas.microsoft.com/office/drawing/2014/main" id="{2D444D8F-1518-87BA-3851-0307BFAC2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22" y="542936"/>
            <a:ext cx="4314640" cy="418581"/>
          </a:xfrm>
        </p:spPr>
        <p:txBody>
          <a:bodyPr>
            <a:noAutofit/>
          </a:bodyPr>
          <a:lstStyle/>
          <a:p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Desarrollo de la metodología</a:t>
            </a: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es-CO" sz="3600" dirty="0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B1AC0A94-8A81-BDC0-1ACA-EBF00E0AC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20</a:t>
            </a:fld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4F0D335-E8DC-0FA3-CA2E-F6BF91BF35C3}"/>
              </a:ext>
            </a:extLst>
          </p:cNvPr>
          <p:cNvSpPr txBox="1"/>
          <p:nvPr/>
        </p:nvSpPr>
        <p:spPr>
          <a:xfrm>
            <a:off x="346175" y="1041704"/>
            <a:ext cx="1141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Propuesta de procedimiento para analizar la relación cerebro-corazón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780A138A-D309-8CB2-3356-EAAA8A582657}"/>
              </a:ext>
            </a:extLst>
          </p:cNvPr>
          <p:cNvGrpSpPr/>
          <p:nvPr/>
        </p:nvGrpSpPr>
        <p:grpSpPr>
          <a:xfrm>
            <a:off x="1001650" y="3017820"/>
            <a:ext cx="7127814" cy="2032146"/>
            <a:chOff x="1479153" y="1972532"/>
            <a:chExt cx="7127814" cy="2032146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99F10F91-9746-E2C0-419F-6453551F657D}"/>
                </a:ext>
              </a:extLst>
            </p:cNvPr>
            <p:cNvGrpSpPr/>
            <p:nvPr/>
          </p:nvGrpSpPr>
          <p:grpSpPr>
            <a:xfrm>
              <a:off x="1479153" y="2028661"/>
              <a:ext cx="7127814" cy="1976017"/>
              <a:chOff x="1479153" y="2028661"/>
              <a:chExt cx="7127814" cy="1976017"/>
            </a:xfrm>
          </p:grpSpPr>
          <p:grpSp>
            <p:nvGrpSpPr>
              <p:cNvPr id="46" name="Grupo 45">
                <a:extLst>
                  <a:ext uri="{FF2B5EF4-FFF2-40B4-BE49-F238E27FC236}">
                    <a16:creationId xmlns:a16="http://schemas.microsoft.com/office/drawing/2014/main" id="{49EF2E86-8EB9-774F-FC5D-5EE0F8FF0DB0}"/>
                  </a:ext>
                </a:extLst>
              </p:cNvPr>
              <p:cNvGrpSpPr/>
              <p:nvPr/>
            </p:nvGrpSpPr>
            <p:grpSpPr>
              <a:xfrm>
                <a:off x="1479154" y="2028661"/>
                <a:ext cx="7127813" cy="1127420"/>
                <a:chOff x="1447537" y="2020616"/>
                <a:chExt cx="7101544" cy="1206732"/>
              </a:xfrm>
            </p:grpSpPr>
            <p:grpSp>
              <p:nvGrpSpPr>
                <p:cNvPr id="55" name="Grupo 54">
                  <a:extLst>
                    <a:ext uri="{FF2B5EF4-FFF2-40B4-BE49-F238E27FC236}">
                      <a16:creationId xmlns:a16="http://schemas.microsoft.com/office/drawing/2014/main" id="{3D1856C8-7889-BA46-B10A-C2B221B144BF}"/>
                    </a:ext>
                  </a:extLst>
                </p:cNvPr>
                <p:cNvGrpSpPr/>
                <p:nvPr/>
              </p:nvGrpSpPr>
              <p:grpSpPr>
                <a:xfrm>
                  <a:off x="1447537" y="2020616"/>
                  <a:ext cx="4801261" cy="1206732"/>
                  <a:chOff x="2024459" y="2759616"/>
                  <a:chExt cx="4765137" cy="1187441"/>
                </a:xfrm>
              </p:grpSpPr>
              <p:sp>
                <p:nvSpPr>
                  <p:cNvPr id="61" name="Forma libre: forma 60">
                    <a:extLst>
                      <a:ext uri="{FF2B5EF4-FFF2-40B4-BE49-F238E27FC236}">
                        <a16:creationId xmlns:a16="http://schemas.microsoft.com/office/drawing/2014/main" id="{FD06FBAD-789F-BB51-F752-5CBE46227827}"/>
                      </a:ext>
                    </a:extLst>
                  </p:cNvPr>
                  <p:cNvSpPr/>
                  <p:nvPr/>
                </p:nvSpPr>
                <p:spPr>
                  <a:xfrm>
                    <a:off x="2024459" y="3404078"/>
                    <a:ext cx="1595752" cy="542979"/>
                  </a:xfrm>
                  <a:prstGeom prst="roundRect">
                    <a:avLst/>
                  </a:prstGeom>
                  <a:ln w="28575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0" vert="horz" wrap="square" lIns="134341" tIns="134341" rIns="134341" bIns="134341" numCol="1" spcCol="1270" anchor="ctr" anchorCtr="0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Aft>
                        <a:spcPts val="35"/>
                      </a:spcAft>
                    </a:pPr>
                    <a:r>
                      <a:rPr lang="en-US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</a:rPr>
                      <a:t>ECG </a:t>
                    </a:r>
                    <a:r>
                      <a:rPr lang="en-US" sz="1600" dirty="0" err="1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</a:rPr>
                      <a:t>procesada</a:t>
                    </a:r>
                    <a:r>
                      <a:rPr lang="en-US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</a:rPr>
                      <a:t> </a:t>
                    </a:r>
                  </a:p>
                </p:txBody>
              </p:sp>
              <p:sp>
                <p:nvSpPr>
                  <p:cNvPr id="58" name="Forma libre: forma 57">
                    <a:extLst>
                      <a:ext uri="{FF2B5EF4-FFF2-40B4-BE49-F238E27FC236}">
                        <a16:creationId xmlns:a16="http://schemas.microsoft.com/office/drawing/2014/main" id="{01069A35-A021-32BD-50C0-2A9CD93E5F95}"/>
                      </a:ext>
                    </a:extLst>
                  </p:cNvPr>
                  <p:cNvSpPr/>
                  <p:nvPr/>
                </p:nvSpPr>
                <p:spPr>
                  <a:xfrm>
                    <a:off x="4458381" y="2759616"/>
                    <a:ext cx="2331215" cy="1187438"/>
                  </a:xfrm>
                  <a:prstGeom prst="roundRect">
                    <a:avLst/>
                  </a:prstGeom>
                  <a:ln w="28575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0" vert="horz" wrap="square" lIns="134341" tIns="134341" rIns="134341" bIns="134341" numCol="1" spcCol="1270" anchor="ctr" anchorCtr="0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Aft>
                        <a:spcPts val="35"/>
                      </a:spcAft>
                    </a:pPr>
                    <a:endParaRPr lang="es-CO" sz="1600" dirty="0">
                      <a:solidFill>
                        <a:schemeClr val="tx1"/>
                      </a:solidFill>
                      <a:latin typeface="Roboto"/>
                      <a:ea typeface="Roboto"/>
                      <a:cs typeface="Roboto"/>
                    </a:endParaRPr>
                  </a:p>
                  <a:p>
                    <a:pPr algn="ctr" defTabSz="889000">
                      <a:lnSpc>
                        <a:spcPct val="90000"/>
                      </a:lnSpc>
                      <a:spcAft>
                        <a:spcPts val="35"/>
                      </a:spcAft>
                    </a:pPr>
                    <a:r>
                      <a:rPr lang="es-CO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</a:rPr>
                      <a:t>Descomposición de las señales en diferentes bandas de frecuencia</a:t>
                    </a:r>
                  </a:p>
                  <a:p>
                    <a:pPr algn="ctr" defTabSz="889000">
                      <a:lnSpc>
                        <a:spcPct val="90000"/>
                      </a:lnSpc>
                      <a:spcAft>
                        <a:spcPts val="35"/>
                      </a:spcAft>
                    </a:pPr>
                    <a:endParaRPr lang="en-US" sz="1600" dirty="0">
                      <a:solidFill>
                        <a:schemeClr val="tx1"/>
                      </a:solidFill>
                      <a:latin typeface="Roboto"/>
                      <a:ea typeface="Roboto"/>
                      <a:cs typeface="Roboto"/>
                    </a:endParaRPr>
                  </a:p>
                </p:txBody>
              </p:sp>
            </p:grpSp>
            <p:sp>
              <p:nvSpPr>
                <p:cNvPr id="49" name="Forma libre: forma 48">
                  <a:extLst>
                    <a:ext uri="{FF2B5EF4-FFF2-40B4-BE49-F238E27FC236}">
                      <a16:creationId xmlns:a16="http://schemas.microsoft.com/office/drawing/2014/main" id="{3C0AB832-36A6-26BE-EBA8-717E23701570}"/>
                    </a:ext>
                  </a:extLst>
                </p:cNvPr>
                <p:cNvSpPr/>
                <p:nvPr/>
              </p:nvSpPr>
              <p:spPr>
                <a:xfrm>
                  <a:off x="6686357" y="2322276"/>
                  <a:ext cx="1862724" cy="554472"/>
                </a:xfrm>
                <a:prstGeom prst="roundRect">
                  <a:avLst/>
                </a:prstGeom>
                <a:ln w="28575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134341" tIns="134341" rIns="134341" bIns="134341" numCol="1" spcCol="1270" anchor="ctr" anchorCtr="0">
                  <a:noAutofit/>
                </a:bodyPr>
                <a:lstStyle/>
                <a:p>
                  <a:pPr algn="ctr" defTabSz="889000">
                    <a:lnSpc>
                      <a:spcPct val="90000"/>
                    </a:lnSpc>
                    <a:spcAft>
                      <a:spcPts val="35"/>
                    </a:spcAft>
                  </a:pPr>
                  <a:r>
                    <a:rPr lang="es-CO" sz="1600" dirty="0">
                      <a:solidFill>
                        <a:schemeClr val="tx1"/>
                      </a:solidFill>
                      <a:latin typeface="Roboto"/>
                      <a:ea typeface="Roboto"/>
                      <a:cs typeface="Roboto"/>
                    </a:rPr>
                    <a:t>Extracción</a:t>
                  </a:r>
                  <a:r>
                    <a:rPr lang="en-CA" sz="1600" dirty="0">
                      <a:solidFill>
                        <a:schemeClr val="tx1"/>
                      </a:solidFill>
                      <a:latin typeface="Roboto"/>
                      <a:ea typeface="Roboto"/>
                      <a:cs typeface="Roboto"/>
                    </a:rPr>
                    <a:t> de </a:t>
                  </a:r>
                  <a:r>
                    <a:rPr lang="es-CO" sz="1600" dirty="0">
                      <a:solidFill>
                        <a:schemeClr val="tx1"/>
                      </a:solidFill>
                      <a:latin typeface="Roboto"/>
                      <a:ea typeface="Roboto"/>
                      <a:cs typeface="Roboto"/>
                    </a:rPr>
                    <a:t>características</a:t>
                  </a:r>
                </a:p>
              </p:txBody>
            </p:sp>
          </p:grpSp>
          <p:sp>
            <p:nvSpPr>
              <p:cNvPr id="45" name="Forma libre: forma 44">
                <a:extLst>
                  <a:ext uri="{FF2B5EF4-FFF2-40B4-BE49-F238E27FC236}">
                    <a16:creationId xmlns:a16="http://schemas.microsoft.com/office/drawing/2014/main" id="{1B81E6E7-BCD1-0F4F-EAA6-B53688AF3DED}"/>
                  </a:ext>
                </a:extLst>
              </p:cNvPr>
              <p:cNvSpPr/>
              <p:nvPr/>
            </p:nvSpPr>
            <p:spPr>
              <a:xfrm>
                <a:off x="1479153" y="3512500"/>
                <a:ext cx="1613797" cy="492178"/>
              </a:xfrm>
              <a:prstGeom prst="roundRect">
                <a:avLst/>
              </a:prstGeom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134341" tIns="134341" rIns="134341" bIns="134341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Aft>
                    <a:spcPts val="35"/>
                  </a:spcAft>
                </a:pPr>
                <a:r>
                  <a:rPr lang="en-CA" sz="1600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</a:rPr>
                  <a:t>VFC</a:t>
                </a:r>
              </a:p>
            </p:txBody>
          </p:sp>
        </p:grp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3B10B571-C87A-5868-4ABF-CFA2721E8AAF}"/>
                </a:ext>
              </a:extLst>
            </p:cNvPr>
            <p:cNvSpPr/>
            <p:nvPr/>
          </p:nvSpPr>
          <p:spPr>
            <a:xfrm>
              <a:off x="1479154" y="1972532"/>
              <a:ext cx="1613798" cy="515533"/>
            </a:xfrm>
            <a:prstGeom prst="roundRect">
              <a:avLst/>
            </a:prstGeom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34341" tIns="134341" rIns="134341" bIns="134341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35"/>
                </a:spcAft>
              </a:pPr>
              <a:r>
                <a:rPr lang="en-US" sz="1600" dirty="0">
                  <a:solidFill>
                    <a:schemeClr val="tx1"/>
                  </a:solidFill>
                  <a:latin typeface="Roboto"/>
                  <a:ea typeface="Roboto"/>
                  <a:cs typeface="Roboto"/>
                </a:rPr>
                <a:t>EEGs </a:t>
              </a:r>
              <a:r>
                <a:rPr lang="en-US" sz="1600" dirty="0" err="1">
                  <a:solidFill>
                    <a:schemeClr val="tx1"/>
                  </a:solidFill>
                  <a:latin typeface="Roboto"/>
                  <a:ea typeface="Roboto"/>
                  <a:cs typeface="Roboto"/>
                </a:rPr>
                <a:t>procesadas</a:t>
              </a:r>
              <a:endParaRPr lang="en-US" sz="1600" dirty="0">
                <a:solidFill>
                  <a:schemeClr val="tx1"/>
                </a:solidFill>
                <a:latin typeface="Roboto"/>
                <a:ea typeface="Roboto"/>
                <a:cs typeface="Roboto"/>
              </a:endParaRPr>
            </a:p>
          </p:txBody>
        </p:sp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37DFD0BA-3D67-33AD-8300-1109D384EFF6}"/>
              </a:ext>
            </a:extLst>
          </p:cNvPr>
          <p:cNvGrpSpPr/>
          <p:nvPr/>
        </p:nvGrpSpPr>
        <p:grpSpPr>
          <a:xfrm>
            <a:off x="2615446" y="3297691"/>
            <a:ext cx="828104" cy="686998"/>
            <a:chOff x="2082542" y="2701180"/>
            <a:chExt cx="828104" cy="697386"/>
          </a:xfrm>
        </p:grpSpPr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BEBF5FC3-2778-F3CD-BB11-4E0D7B984E40}"/>
                </a:ext>
              </a:extLst>
            </p:cNvPr>
            <p:cNvSpPr/>
            <p:nvPr/>
          </p:nvSpPr>
          <p:spPr>
            <a:xfrm flipV="1">
              <a:off x="2102085" y="2701180"/>
              <a:ext cx="808561" cy="4641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1" name="Flecha: a la derecha 10">
              <a:extLst>
                <a:ext uri="{FF2B5EF4-FFF2-40B4-BE49-F238E27FC236}">
                  <a16:creationId xmlns:a16="http://schemas.microsoft.com/office/drawing/2014/main" id="{7007BBCC-680B-2DA6-A4B2-999C662F63C0}"/>
                </a:ext>
              </a:extLst>
            </p:cNvPr>
            <p:cNvSpPr/>
            <p:nvPr/>
          </p:nvSpPr>
          <p:spPr>
            <a:xfrm flipV="1">
              <a:off x="2082542" y="3352847"/>
              <a:ext cx="828104" cy="45719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Roboto"/>
                <a:ea typeface="Roboto"/>
                <a:cs typeface="Roboto"/>
              </a:endParaRPr>
            </a:p>
          </p:txBody>
        </p:sp>
      </p:grp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C765EFAF-2CD3-87FD-8694-30F3E75A949E}"/>
              </a:ext>
            </a:extLst>
          </p:cNvPr>
          <p:cNvSpPr/>
          <p:nvPr/>
        </p:nvSpPr>
        <p:spPr>
          <a:xfrm>
            <a:off x="5835562" y="3634583"/>
            <a:ext cx="412581" cy="45719"/>
          </a:xfrm>
          <a:prstGeom prst="rightArrow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Roboto"/>
              <a:ea typeface="Roboto"/>
              <a:cs typeface="Roboto"/>
            </a:endParaRPr>
          </a:p>
        </p:txBody>
      </p: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4869C36F-CCA8-4230-BD83-41C05EE5D792}"/>
              </a:ext>
            </a:extLst>
          </p:cNvPr>
          <p:cNvCxnSpPr>
            <a:cxnSpLocks/>
            <a:stCxn id="45" idx="3"/>
            <a:endCxn id="49" idx="2"/>
          </p:cNvCxnSpPr>
          <p:nvPr/>
        </p:nvCxnSpPr>
        <p:spPr>
          <a:xfrm flipV="1">
            <a:off x="2615447" y="3873813"/>
            <a:ext cx="4579210" cy="930064"/>
          </a:xfrm>
          <a:prstGeom prst="bentConnector2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upo 8">
            <a:extLst>
              <a:ext uri="{FF2B5EF4-FFF2-40B4-BE49-F238E27FC236}">
                <a16:creationId xmlns:a16="http://schemas.microsoft.com/office/drawing/2014/main" id="{446C0B9B-EB5B-16EC-00F8-CE3EDB219D16}"/>
              </a:ext>
            </a:extLst>
          </p:cNvPr>
          <p:cNvGrpSpPr/>
          <p:nvPr/>
        </p:nvGrpSpPr>
        <p:grpSpPr>
          <a:xfrm>
            <a:off x="6467205" y="2457450"/>
            <a:ext cx="4999992" cy="2664752"/>
            <a:chOff x="6467205" y="2457450"/>
            <a:chExt cx="4999992" cy="2664752"/>
          </a:xfrm>
        </p:grpSpPr>
        <p:grpSp>
          <p:nvGrpSpPr>
            <p:cNvPr id="48" name="Grupo 47">
              <a:extLst>
                <a:ext uri="{FF2B5EF4-FFF2-40B4-BE49-F238E27FC236}">
                  <a16:creationId xmlns:a16="http://schemas.microsoft.com/office/drawing/2014/main" id="{04230FA0-4856-1863-ECF1-A55A36929B5D}"/>
                </a:ext>
              </a:extLst>
            </p:cNvPr>
            <p:cNvGrpSpPr/>
            <p:nvPr/>
          </p:nvGrpSpPr>
          <p:grpSpPr>
            <a:xfrm>
              <a:off x="6467205" y="2457450"/>
              <a:ext cx="4999992" cy="2266950"/>
              <a:chOff x="5914755" y="1883330"/>
              <a:chExt cx="4999992" cy="2266950"/>
            </a:xfrm>
          </p:grpSpPr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id="{BB7D354B-2B66-268C-4EAD-1759D475A751}"/>
                  </a:ext>
                </a:extLst>
              </p:cNvPr>
              <p:cNvSpPr/>
              <p:nvPr/>
            </p:nvSpPr>
            <p:spPr>
              <a:xfrm>
                <a:off x="5914755" y="1883330"/>
                <a:ext cx="4999992" cy="2266950"/>
              </a:xfrm>
              <a:prstGeom prst="rect">
                <a:avLst/>
              </a:prstGeom>
              <a:noFill/>
              <a:ln w="38100" cap="flat" cmpd="sng" algn="ctr">
                <a:solidFill>
                  <a:schemeClr val="accent6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3BC92558-E0A2-414E-3C7D-FFD63C04FB4A}"/>
                  </a:ext>
                </a:extLst>
              </p:cNvPr>
              <p:cNvSpPr txBox="1"/>
              <p:nvPr/>
            </p:nvSpPr>
            <p:spPr>
              <a:xfrm>
                <a:off x="8133352" y="2001133"/>
                <a:ext cx="2280457" cy="377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es-CO" sz="1800" kern="100" dirty="0">
                    <a:effectLst/>
                  </a:rPr>
                  <a:t>Dominio del tiempo</a:t>
                </a:r>
                <a:endParaRPr lang="es-CO" sz="1800" kern="100" dirty="0">
                  <a:effectLst/>
                  <a:latin typeface="LM Roman 1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ECB86201-7F9E-DCF4-FABC-C5CB6951A897}"/>
                  </a:ext>
                </a:extLst>
              </p:cNvPr>
              <p:cNvSpPr txBox="1"/>
              <p:nvPr/>
            </p:nvSpPr>
            <p:spPr>
              <a:xfrm>
                <a:off x="8166307" y="2684017"/>
                <a:ext cx="2038350" cy="377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es-CO" sz="1800" kern="100" dirty="0">
                    <a:effectLst/>
                  </a:rPr>
                  <a:t>Caóticas (Fractal)</a:t>
                </a:r>
                <a:endParaRPr lang="es-CO" sz="1800" kern="100" dirty="0">
                  <a:effectLst/>
                  <a:latin typeface="LM Roman 1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B0CDC513-FA46-C36C-CF40-1FB1983408E4}"/>
                  </a:ext>
                </a:extLst>
              </p:cNvPr>
              <p:cNvSpPr txBox="1"/>
              <p:nvPr/>
            </p:nvSpPr>
            <p:spPr>
              <a:xfrm>
                <a:off x="8166307" y="2974986"/>
                <a:ext cx="1234396" cy="377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es-CO" sz="1800" kern="100" dirty="0">
                    <a:effectLst/>
                  </a:rPr>
                  <a:t>Entropías</a:t>
                </a:r>
                <a:endParaRPr lang="es-CO" sz="1800" kern="100" dirty="0">
                  <a:effectLst/>
                  <a:latin typeface="LM Roman 1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E5FA2A6C-0D14-E798-A229-75EDDA125669}"/>
                  </a:ext>
                </a:extLst>
              </p:cNvPr>
              <p:cNvSpPr txBox="1"/>
              <p:nvPr/>
            </p:nvSpPr>
            <p:spPr>
              <a:xfrm>
                <a:off x="8169942" y="2347247"/>
                <a:ext cx="2744804" cy="3785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es-CO" sz="1800" kern="100" dirty="0">
                    <a:effectLst/>
                  </a:rPr>
                  <a:t>Dominio de la frecuencia </a:t>
                </a:r>
              </a:p>
            </p:txBody>
          </p:sp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F15514BD-8554-FF7C-9EB0-E03957257668}"/>
                  </a:ext>
                </a:extLst>
              </p:cNvPr>
              <p:cNvSpPr txBox="1"/>
              <p:nvPr/>
            </p:nvSpPr>
            <p:spPr>
              <a:xfrm>
                <a:off x="8182009" y="3271519"/>
                <a:ext cx="1569124" cy="377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es-CO" sz="1800" kern="100" dirty="0">
                    <a:effectLst/>
                  </a:rPr>
                  <a:t>Geométricas</a:t>
                </a:r>
                <a:endParaRPr lang="es-CO" sz="1800" kern="100" dirty="0">
                  <a:effectLst/>
                  <a:latin typeface="LM Roman 1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6ECAFE22-9081-1A96-26A7-A3FE8270DAC5}"/>
                  </a:ext>
                </a:extLst>
              </p:cNvPr>
              <p:cNvSpPr txBox="1"/>
              <p:nvPr/>
            </p:nvSpPr>
            <p:spPr>
              <a:xfrm>
                <a:off x="8182009" y="3619291"/>
                <a:ext cx="1401833" cy="377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es-CO" sz="1800" kern="100" dirty="0">
                    <a:effectLst/>
                  </a:rPr>
                  <a:t>No-lineales</a:t>
                </a:r>
                <a:endParaRPr lang="es-CO" sz="1800" kern="100" dirty="0">
                  <a:effectLst/>
                  <a:latin typeface="LM Roman 1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Abrir llave 46">
                <a:extLst>
                  <a:ext uri="{FF2B5EF4-FFF2-40B4-BE49-F238E27FC236}">
                    <a16:creationId xmlns:a16="http://schemas.microsoft.com/office/drawing/2014/main" id="{3397CCC0-B020-30C6-284A-202D4684A32E}"/>
                  </a:ext>
                </a:extLst>
              </p:cNvPr>
              <p:cNvSpPr/>
              <p:nvPr/>
            </p:nvSpPr>
            <p:spPr>
              <a:xfrm>
                <a:off x="7685802" y="2048001"/>
                <a:ext cx="447550" cy="1905511"/>
              </a:xfrm>
              <a:prstGeom prst="leftBrace">
                <a:avLst/>
              </a:prstGeom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9F82AEDB-538A-0A97-DB21-C106C2B0DB9E}"/>
                </a:ext>
              </a:extLst>
            </p:cNvPr>
            <p:cNvSpPr txBox="1"/>
            <p:nvPr/>
          </p:nvSpPr>
          <p:spPr>
            <a:xfrm>
              <a:off x="7000875" y="4783648"/>
              <a:ext cx="427672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600" dirty="0">
                  <a:solidFill>
                    <a:schemeClr val="accent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Dataframe: 54.164 filas x 756 columnas </a:t>
              </a: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533BEBB7-92F1-0F36-87C9-2E3BA6C8A88F}"/>
              </a:ext>
            </a:extLst>
          </p:cNvPr>
          <p:cNvGrpSpPr/>
          <p:nvPr/>
        </p:nvGrpSpPr>
        <p:grpSpPr>
          <a:xfrm>
            <a:off x="3047619" y="2538651"/>
            <a:ext cx="3453006" cy="4081657"/>
            <a:chOff x="3047619" y="2538651"/>
            <a:chExt cx="3453006" cy="4081657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5A6355D7-1684-DBF0-082C-B73DCCD55C3F}"/>
                </a:ext>
              </a:extLst>
            </p:cNvPr>
            <p:cNvSpPr txBox="1"/>
            <p:nvPr/>
          </p:nvSpPr>
          <p:spPr>
            <a:xfrm>
              <a:off x="3881626" y="5050648"/>
              <a:ext cx="261899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sz="16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Lenta: &gt;1 Hz</a:t>
              </a:r>
              <a:br>
                <a:rPr lang="es-CO" sz="16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s-CO" sz="16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Delta: 1 – 4 Hz </a:t>
              </a:r>
              <a:br>
                <a:rPr lang="es-CO" sz="16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s-CO" sz="16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Theta: 4 – 8 Hz</a:t>
              </a:r>
              <a:br>
                <a:rPr lang="es-CO" sz="1600" dirty="0"/>
              </a:br>
              <a:r>
                <a:rPr lang="es-CO" sz="16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Alpha: 8 - 12 Hz</a:t>
              </a:r>
              <a:br>
                <a:rPr lang="es-CO" sz="16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s-CO" sz="16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Beta: 12 – 24 Hz</a:t>
              </a:r>
              <a:br>
                <a:rPr lang="es-CO" sz="16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s-CO" sz="16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Gamma : 24 - 32 Hz</a:t>
              </a:r>
              <a:endParaRPr lang="es-ES" sz="1600" dirty="0"/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5308B989-C3F9-4E76-D69B-1D0AA0B52CA1}"/>
                </a:ext>
              </a:extLst>
            </p:cNvPr>
            <p:cNvGrpSpPr/>
            <p:nvPr/>
          </p:nvGrpSpPr>
          <p:grpSpPr>
            <a:xfrm>
              <a:off x="3047619" y="2538651"/>
              <a:ext cx="3175728" cy="2457491"/>
              <a:chOff x="3047619" y="2538651"/>
              <a:chExt cx="3175728" cy="2457491"/>
            </a:xfrm>
          </p:grpSpPr>
          <p:grpSp>
            <p:nvGrpSpPr>
              <p:cNvPr id="29" name="Grupo 28">
                <a:extLst>
                  <a:ext uri="{FF2B5EF4-FFF2-40B4-BE49-F238E27FC236}">
                    <a16:creationId xmlns:a16="http://schemas.microsoft.com/office/drawing/2014/main" id="{53646471-D8ED-5EC8-2633-0776B3B900E5}"/>
                  </a:ext>
                </a:extLst>
              </p:cNvPr>
              <p:cNvGrpSpPr/>
              <p:nvPr/>
            </p:nvGrpSpPr>
            <p:grpSpPr>
              <a:xfrm>
                <a:off x="3047619" y="2538651"/>
                <a:ext cx="3175728" cy="1989403"/>
                <a:chOff x="2848861" y="1837081"/>
                <a:chExt cx="3175728" cy="1989403"/>
              </a:xfrm>
            </p:grpSpPr>
            <p:sp>
              <p:nvSpPr>
                <p:cNvPr id="27" name="Rectángulo 26">
                  <a:extLst>
                    <a:ext uri="{FF2B5EF4-FFF2-40B4-BE49-F238E27FC236}">
                      <a16:creationId xmlns:a16="http://schemas.microsoft.com/office/drawing/2014/main" id="{DABFB567-4642-92D2-5ED5-B997B726B101}"/>
                    </a:ext>
                  </a:extLst>
                </p:cNvPr>
                <p:cNvSpPr/>
                <p:nvPr/>
              </p:nvSpPr>
              <p:spPr>
                <a:xfrm>
                  <a:off x="3020481" y="2281863"/>
                  <a:ext cx="2882158" cy="1544621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chemeClr val="accent2">
                      <a:lumMod val="7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28" name="Forma libre: forma 53">
                  <a:extLst>
                    <a:ext uri="{FF2B5EF4-FFF2-40B4-BE49-F238E27FC236}">
                      <a16:creationId xmlns:a16="http://schemas.microsoft.com/office/drawing/2014/main" id="{D2614E4F-FD74-39C3-22E0-2BE45E372CD8}"/>
                    </a:ext>
                  </a:extLst>
                </p:cNvPr>
                <p:cNvSpPr/>
                <p:nvPr/>
              </p:nvSpPr>
              <p:spPr>
                <a:xfrm>
                  <a:off x="2848861" y="1837081"/>
                  <a:ext cx="3175728" cy="418581"/>
                </a:xfrm>
                <a:prstGeom prst="roundRect">
                  <a:avLst/>
                </a:prstGeom>
                <a:ln w="28575">
                  <a:noFill/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134341" tIns="134341" rIns="134341" bIns="134341" numCol="1" spcCol="1270" anchor="ctr" anchorCtr="0">
                  <a:noAutofit/>
                </a:bodyPr>
                <a:lstStyle/>
                <a:p>
                  <a:pPr algn="ctr" defTabSz="889000">
                    <a:lnSpc>
                      <a:spcPct val="90000"/>
                    </a:lnSpc>
                    <a:spcAft>
                      <a:spcPts val="35"/>
                    </a:spcAft>
                  </a:pPr>
                  <a:r>
                    <a:rPr lang="en-CA" sz="1600" dirty="0" err="1">
                      <a:solidFill>
                        <a:schemeClr val="accent2">
                          <a:lumMod val="75000"/>
                        </a:schemeClr>
                      </a:solidFill>
                      <a:latin typeface="Roboto"/>
                      <a:ea typeface="Roboto"/>
                      <a:cs typeface="Roboto"/>
                    </a:rPr>
                    <a:t>Filtro</a:t>
                  </a:r>
                  <a:r>
                    <a:rPr lang="en-CA" sz="1600" dirty="0">
                      <a:solidFill>
                        <a:schemeClr val="accent2">
                          <a:lumMod val="75000"/>
                        </a:schemeClr>
                      </a:solidFill>
                      <a:latin typeface="Roboto"/>
                      <a:ea typeface="Roboto"/>
                      <a:cs typeface="Roboto"/>
                    </a:rPr>
                    <a:t> </a:t>
                  </a:r>
                  <a:r>
                    <a:rPr lang="en-CA" sz="1600" dirty="0" err="1">
                      <a:solidFill>
                        <a:schemeClr val="accent2">
                          <a:lumMod val="75000"/>
                        </a:schemeClr>
                      </a:solidFill>
                      <a:latin typeface="Roboto"/>
                      <a:ea typeface="Roboto"/>
                      <a:cs typeface="Roboto"/>
                    </a:rPr>
                    <a:t>pasabanda</a:t>
                  </a:r>
                  <a:endParaRPr lang="es-ES" sz="1600" dirty="0">
                    <a:solidFill>
                      <a:schemeClr val="accent2">
                        <a:lumMod val="75000"/>
                      </a:schemeClr>
                    </a:solidFill>
                    <a:latin typeface="Roboto"/>
                    <a:ea typeface="Roboto"/>
                    <a:cs typeface="Roboto"/>
                  </a:endParaRPr>
                </a:p>
              </p:txBody>
            </p:sp>
          </p:grpSp>
          <p:cxnSp>
            <p:nvCxnSpPr>
              <p:cNvPr id="13" name="Conector recto de flecha 12">
                <a:extLst>
                  <a:ext uri="{FF2B5EF4-FFF2-40B4-BE49-F238E27FC236}">
                    <a16:creationId xmlns:a16="http://schemas.microsoft.com/office/drawing/2014/main" id="{CCED7F57-12D4-F347-5EC9-75B2A6DFF1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2262" y="4571271"/>
                <a:ext cx="0" cy="424871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3803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7">
            <a:extLst>
              <a:ext uri="{FF2B5EF4-FFF2-40B4-BE49-F238E27FC236}">
                <a16:creationId xmlns:a16="http://schemas.microsoft.com/office/drawing/2014/main" id="{2D444D8F-1518-87BA-3851-0307BFAC2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22" y="491464"/>
            <a:ext cx="4314640" cy="418581"/>
          </a:xfrm>
        </p:spPr>
        <p:txBody>
          <a:bodyPr>
            <a:noAutofit/>
          </a:bodyPr>
          <a:lstStyle/>
          <a:p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Desarrollo de la metodología</a:t>
            </a: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es-CO" sz="3600" dirty="0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B1AC0A94-8A81-BDC0-1ACA-EBF00E0AC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21</a:t>
            </a:fld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4F0D335-E8DC-0FA3-CA2E-F6BF91BF35C3}"/>
              </a:ext>
            </a:extLst>
          </p:cNvPr>
          <p:cNvSpPr txBox="1"/>
          <p:nvPr/>
        </p:nvSpPr>
        <p:spPr>
          <a:xfrm>
            <a:off x="357178" y="879028"/>
            <a:ext cx="1141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Propuesta de procedimiento para analizar la relación cerebro-corazón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7C73D639-3363-6360-1908-9714DB614C8E}"/>
              </a:ext>
            </a:extLst>
          </p:cNvPr>
          <p:cNvCxnSpPr>
            <a:cxnSpLocks/>
            <a:stCxn id="58" idx="3"/>
            <a:endCxn id="49" idx="1"/>
          </p:cNvCxnSpPr>
          <p:nvPr/>
        </p:nvCxnSpPr>
        <p:spPr>
          <a:xfrm>
            <a:off x="5065430" y="3506715"/>
            <a:ext cx="335742" cy="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FC398F96-4564-AACF-7897-2B5C950D3DD3}"/>
              </a:ext>
            </a:extLst>
          </p:cNvPr>
          <p:cNvCxnSpPr>
            <a:cxnSpLocks/>
            <a:stCxn id="49" idx="3"/>
            <a:endCxn id="22" idx="1"/>
          </p:cNvCxnSpPr>
          <p:nvPr/>
        </p:nvCxnSpPr>
        <p:spPr>
          <a:xfrm flipV="1">
            <a:off x="7270787" y="3506714"/>
            <a:ext cx="335740" cy="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upo 29">
            <a:extLst>
              <a:ext uri="{FF2B5EF4-FFF2-40B4-BE49-F238E27FC236}">
                <a16:creationId xmlns:a16="http://schemas.microsoft.com/office/drawing/2014/main" id="{3D60340D-06B8-E4B6-8DB5-420552A9874C}"/>
              </a:ext>
            </a:extLst>
          </p:cNvPr>
          <p:cNvGrpSpPr/>
          <p:nvPr/>
        </p:nvGrpSpPr>
        <p:grpSpPr>
          <a:xfrm>
            <a:off x="798275" y="2289337"/>
            <a:ext cx="10535006" cy="2541211"/>
            <a:chOff x="798275" y="2289337"/>
            <a:chExt cx="10535006" cy="2541211"/>
          </a:xfrm>
        </p:grpSpPr>
        <p:grpSp>
          <p:nvGrpSpPr>
            <p:cNvPr id="116" name="Grupo 115">
              <a:extLst>
                <a:ext uri="{FF2B5EF4-FFF2-40B4-BE49-F238E27FC236}">
                  <a16:creationId xmlns:a16="http://schemas.microsoft.com/office/drawing/2014/main" id="{9D110147-A82C-8CCD-B49D-60EDE2DB5821}"/>
                </a:ext>
              </a:extLst>
            </p:cNvPr>
            <p:cNvGrpSpPr/>
            <p:nvPr/>
          </p:nvGrpSpPr>
          <p:grpSpPr>
            <a:xfrm>
              <a:off x="798275" y="2289337"/>
              <a:ext cx="10535006" cy="2541211"/>
              <a:chOff x="203825" y="1564420"/>
              <a:chExt cx="10535006" cy="2541211"/>
            </a:xfrm>
          </p:grpSpPr>
          <p:grpSp>
            <p:nvGrpSpPr>
              <p:cNvPr id="24" name="Grupo 23">
                <a:extLst>
                  <a:ext uri="{FF2B5EF4-FFF2-40B4-BE49-F238E27FC236}">
                    <a16:creationId xmlns:a16="http://schemas.microsoft.com/office/drawing/2014/main" id="{9775ED16-A211-0E3B-A2AE-0E6525168773}"/>
                  </a:ext>
                </a:extLst>
              </p:cNvPr>
              <p:cNvGrpSpPr/>
              <p:nvPr/>
            </p:nvGrpSpPr>
            <p:grpSpPr>
              <a:xfrm>
                <a:off x="203825" y="1564420"/>
                <a:ext cx="10535006" cy="2541211"/>
                <a:chOff x="2917486" y="1254671"/>
                <a:chExt cx="10535006" cy="2152633"/>
              </a:xfrm>
            </p:grpSpPr>
            <p:grpSp>
              <p:nvGrpSpPr>
                <p:cNvPr id="67" name="Grupo 66">
                  <a:extLst>
                    <a:ext uri="{FF2B5EF4-FFF2-40B4-BE49-F238E27FC236}">
                      <a16:creationId xmlns:a16="http://schemas.microsoft.com/office/drawing/2014/main" id="{B9A8362F-710F-82E9-9B7F-D7B1DE23A98A}"/>
                    </a:ext>
                  </a:extLst>
                </p:cNvPr>
                <p:cNvGrpSpPr/>
                <p:nvPr/>
              </p:nvGrpSpPr>
              <p:grpSpPr>
                <a:xfrm>
                  <a:off x="2917486" y="1254671"/>
                  <a:ext cx="10535006" cy="2152633"/>
                  <a:chOff x="3117511" y="1400586"/>
                  <a:chExt cx="10535006" cy="2152633"/>
                </a:xfrm>
              </p:grpSpPr>
              <p:grpSp>
                <p:nvGrpSpPr>
                  <p:cNvPr id="25" name="Grupo 24">
                    <a:extLst>
                      <a:ext uri="{FF2B5EF4-FFF2-40B4-BE49-F238E27FC236}">
                        <a16:creationId xmlns:a16="http://schemas.microsoft.com/office/drawing/2014/main" id="{917DEE57-E829-0855-8A3A-705D45B2E267}"/>
                      </a:ext>
                    </a:extLst>
                  </p:cNvPr>
                  <p:cNvGrpSpPr/>
                  <p:nvPr/>
                </p:nvGrpSpPr>
                <p:grpSpPr>
                  <a:xfrm>
                    <a:off x="3117511" y="1400586"/>
                    <a:ext cx="10006343" cy="2053594"/>
                    <a:chOff x="3765061" y="1557107"/>
                    <a:chExt cx="10006343" cy="2053594"/>
                  </a:xfrm>
                </p:grpSpPr>
                <p:grpSp>
                  <p:nvGrpSpPr>
                    <p:cNvPr id="7" name="Grupo 6">
                      <a:extLst>
                        <a:ext uri="{FF2B5EF4-FFF2-40B4-BE49-F238E27FC236}">
                          <a16:creationId xmlns:a16="http://schemas.microsoft.com/office/drawing/2014/main" id="{780A138A-D309-8CB2-3356-EAAA8A5826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65061" y="1557107"/>
                      <a:ext cx="6472511" cy="2053594"/>
                      <a:chOff x="4239486" y="1079950"/>
                      <a:chExt cx="6472511" cy="2053594"/>
                    </a:xfrm>
                  </p:grpSpPr>
                  <p:grpSp>
                    <p:nvGrpSpPr>
                      <p:cNvPr id="8" name="Grupo 7">
                        <a:extLst>
                          <a:ext uri="{FF2B5EF4-FFF2-40B4-BE49-F238E27FC236}">
                            <a16:creationId xmlns:a16="http://schemas.microsoft.com/office/drawing/2014/main" id="{99F10F91-9746-E2C0-419F-6453551F657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239487" y="1604342"/>
                        <a:ext cx="6472510" cy="1529202"/>
                        <a:chOff x="4239487" y="1604342"/>
                        <a:chExt cx="6472510" cy="1529202"/>
                      </a:xfrm>
                    </p:grpSpPr>
                    <p:grpSp>
                      <p:nvGrpSpPr>
                        <p:cNvPr id="46" name="Grupo 45">
                          <a:extLst>
                            <a:ext uri="{FF2B5EF4-FFF2-40B4-BE49-F238E27FC236}">
                              <a16:creationId xmlns:a16="http://schemas.microsoft.com/office/drawing/2014/main" id="{49EF2E86-8EB9-774F-FC5D-5EE0F8FF0DB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251336" y="1604342"/>
                          <a:ext cx="6460661" cy="1013673"/>
                          <a:chOff x="4209504" y="1566445"/>
                          <a:chExt cx="6436849" cy="1084982"/>
                        </a:xfrm>
                      </p:grpSpPr>
                      <p:grpSp>
                        <p:nvGrpSpPr>
                          <p:cNvPr id="55" name="Grupo 54">
                            <a:extLst>
                              <a:ext uri="{FF2B5EF4-FFF2-40B4-BE49-F238E27FC236}">
                                <a16:creationId xmlns:a16="http://schemas.microsoft.com/office/drawing/2014/main" id="{3D1856C8-7889-BA46-B10A-C2B221B144B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209504" y="1566445"/>
                            <a:ext cx="4239620" cy="1084982"/>
                            <a:chOff x="4765647" y="2312705"/>
                            <a:chExt cx="4207723" cy="1067637"/>
                          </a:xfrm>
                        </p:grpSpPr>
                        <p:sp>
                          <p:nvSpPr>
                            <p:cNvPr id="61" name="Forma libre: forma 60">
                              <a:extLst>
                                <a:ext uri="{FF2B5EF4-FFF2-40B4-BE49-F238E27FC236}">
                                  <a16:creationId xmlns:a16="http://schemas.microsoft.com/office/drawing/2014/main" id="{FD06FBAD-789F-BB51-F752-5CBE4622782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65647" y="2573718"/>
                              <a:ext cx="1595755" cy="542980"/>
                            </a:xfrm>
                            <a:prstGeom prst="roundRect">
                              <a:avLst/>
                            </a:prstGeom>
                            <a:ln w="28575"/>
                            <a:effectLst>
                              <a:outerShdw blurRad="50800" dist="38100" dir="2700000" algn="tl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</p:spPr>
                          <p:style>
                            <a:lnRef idx="2">
                              <a:schemeClr val="accent1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spcFirstLastPara="0" vert="horz" wrap="square" lIns="134341" tIns="134341" rIns="134341" bIns="134341" numCol="1" spcCol="1270" anchor="ctr" anchorCtr="0">
                              <a:noAutofit/>
                            </a:bodyPr>
                            <a:lstStyle/>
                            <a:p>
                              <a:pPr algn="ctr" defTabSz="889000">
                                <a:lnSpc>
                                  <a:spcPct val="90000"/>
                                </a:lnSpc>
                                <a:spcAft>
                                  <a:spcPts val="35"/>
                                </a:spcAft>
                              </a:pPr>
                              <a:r>
                                <a:rPr lang="en-US" sz="1600" dirty="0">
                                  <a:solidFill>
                                    <a:schemeClr val="tx1"/>
                                  </a:solidFill>
                                  <a:latin typeface="Roboto"/>
                                  <a:ea typeface="Roboto"/>
                                  <a:cs typeface="Roboto"/>
                                </a:rPr>
                                <a:t>ECG </a:t>
                              </a:r>
                              <a:r>
                                <a:rPr lang="en-US" sz="1600" dirty="0" err="1">
                                  <a:solidFill>
                                    <a:schemeClr val="tx1"/>
                                  </a:solidFill>
                                  <a:latin typeface="Roboto"/>
                                  <a:ea typeface="Roboto"/>
                                  <a:cs typeface="Roboto"/>
                                </a:rPr>
                                <a:t>procesada</a:t>
                              </a:r>
                              <a:r>
                                <a:rPr lang="en-US" sz="1600" dirty="0">
                                  <a:solidFill>
                                    <a:schemeClr val="tx1"/>
                                  </a:solidFill>
                                  <a:latin typeface="Roboto"/>
                                  <a:ea typeface="Roboto"/>
                                  <a:cs typeface="Roboto"/>
                                </a:rPr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58" name="Forma libre: forma 57">
                              <a:extLst>
                                <a:ext uri="{FF2B5EF4-FFF2-40B4-BE49-F238E27FC236}">
                                  <a16:creationId xmlns:a16="http://schemas.microsoft.com/office/drawing/2014/main" id="{01069A35-A021-32BD-50C0-2A9CD93E5F9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642155" y="2312705"/>
                              <a:ext cx="2331215" cy="1067637"/>
                            </a:xfrm>
                            <a:prstGeom prst="roundRect">
                              <a:avLst/>
                            </a:prstGeom>
                            <a:ln w="28575"/>
                            <a:effectLst>
                              <a:outerShdw blurRad="50800" dist="38100" dir="2700000" algn="tl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</p:spPr>
                          <p:style>
                            <a:lnRef idx="2">
                              <a:schemeClr val="accent1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spcFirstLastPara="0" vert="horz" wrap="square" lIns="134341" tIns="134341" rIns="134341" bIns="134341" numCol="1" spcCol="1270" anchor="ctr" anchorCtr="0">
                              <a:noAutofit/>
                            </a:bodyPr>
                            <a:lstStyle/>
                            <a:p>
                              <a:pPr algn="ctr" defTabSz="889000">
                                <a:lnSpc>
                                  <a:spcPct val="90000"/>
                                </a:lnSpc>
                                <a:spcAft>
                                  <a:spcPts val="35"/>
                                </a:spcAft>
                              </a:pPr>
                              <a:endParaRPr lang="es-CO" sz="1600" dirty="0">
                                <a:solidFill>
                                  <a:schemeClr val="tx1"/>
                                </a:solidFill>
                                <a:latin typeface="Roboto"/>
                                <a:ea typeface="Roboto"/>
                                <a:cs typeface="Roboto"/>
                              </a:endParaRPr>
                            </a:p>
                            <a:p>
                              <a:pPr algn="ctr" defTabSz="889000">
                                <a:lnSpc>
                                  <a:spcPct val="90000"/>
                                </a:lnSpc>
                                <a:spcAft>
                                  <a:spcPts val="35"/>
                                </a:spcAft>
                              </a:pPr>
                              <a:r>
                                <a:rPr lang="es-CO" sz="1600" dirty="0">
                                  <a:solidFill>
                                    <a:schemeClr val="tx1"/>
                                  </a:solidFill>
                                  <a:latin typeface="Roboto"/>
                                  <a:ea typeface="Roboto"/>
                                  <a:cs typeface="Roboto"/>
                                </a:rPr>
                                <a:t>Descomposición de las señales en diferentes bandas de frecuencia</a:t>
                              </a:r>
                            </a:p>
                            <a:p>
                              <a:pPr algn="ctr" defTabSz="889000">
                                <a:lnSpc>
                                  <a:spcPct val="90000"/>
                                </a:lnSpc>
                                <a:spcAft>
                                  <a:spcPts val="35"/>
                                </a:spcAft>
                              </a:pPr>
                              <a:endParaRPr lang="en-US" sz="1600" dirty="0">
                                <a:solidFill>
                                  <a:schemeClr val="tx1"/>
                                </a:solidFill>
                                <a:latin typeface="Roboto"/>
                                <a:ea typeface="Roboto"/>
                                <a:cs typeface="Roboto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49" name="Forma libre: forma 48">
                            <a:extLst>
                              <a:ext uri="{FF2B5EF4-FFF2-40B4-BE49-F238E27FC236}">
                                <a16:creationId xmlns:a16="http://schemas.microsoft.com/office/drawing/2014/main" id="{3C0AB832-36A6-26BE-EBA8-717E2370157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3629" y="1831701"/>
                            <a:ext cx="1862724" cy="554472"/>
                          </a:xfrm>
                          <a:prstGeom prst="roundRect">
                            <a:avLst/>
                          </a:prstGeom>
                          <a:ln w="28575"/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p:spPr>
                        <p:style>
                          <a:lnRef idx="2">
                            <a:schemeClr val="accent1"/>
                          </a:lnRef>
                          <a:fillRef idx="1">
                            <a:schemeClr val="l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spcFirstLastPara="0" vert="horz" wrap="square" lIns="134341" tIns="134341" rIns="134341" bIns="134341" numCol="1" spcCol="1270" anchor="ctr" anchorCtr="0">
                            <a:noAutofit/>
                          </a:bodyPr>
                          <a:lstStyle/>
                          <a:p>
                            <a:pPr algn="ctr" defTabSz="889000">
                              <a:lnSpc>
                                <a:spcPct val="90000"/>
                              </a:lnSpc>
                              <a:spcAft>
                                <a:spcPts val="35"/>
                              </a:spcAft>
                            </a:pPr>
                            <a:r>
                              <a:rPr lang="es-CO" sz="1600" dirty="0">
                                <a:solidFill>
                                  <a:schemeClr val="tx1"/>
                                </a:solidFill>
                                <a:latin typeface="Roboto"/>
                                <a:ea typeface="Roboto"/>
                                <a:cs typeface="Roboto"/>
                              </a:rPr>
                              <a:t>Extracción</a:t>
                            </a:r>
                            <a:r>
                              <a:rPr lang="en-CA" sz="1600" dirty="0">
                                <a:solidFill>
                                  <a:schemeClr val="tx1"/>
                                </a:solidFill>
                                <a:latin typeface="Roboto"/>
                                <a:ea typeface="Roboto"/>
                                <a:cs typeface="Roboto"/>
                              </a:rPr>
                              <a:t> de </a:t>
                            </a:r>
                            <a:r>
                              <a:rPr lang="es-CO" sz="1600" dirty="0">
                                <a:solidFill>
                                  <a:schemeClr val="tx1"/>
                                </a:solidFill>
                                <a:latin typeface="Roboto"/>
                                <a:ea typeface="Roboto"/>
                                <a:cs typeface="Roboto"/>
                              </a:rPr>
                              <a:t>características</a:t>
                            </a:r>
                          </a:p>
                        </p:txBody>
                      </p:sp>
                    </p:grpSp>
                    <p:sp>
                      <p:nvSpPr>
                        <p:cNvPr id="45" name="Forma libre: forma 44">
                          <a:extLst>
                            <a:ext uri="{FF2B5EF4-FFF2-40B4-BE49-F238E27FC236}">
                              <a16:creationId xmlns:a16="http://schemas.microsoft.com/office/drawing/2014/main" id="{1B81E6E7-BCD1-0F4F-EAA6-B53688AF3D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239487" y="2641366"/>
                          <a:ext cx="1613797" cy="492178"/>
                        </a:xfrm>
                        <a:prstGeom prst="roundRect">
                          <a:avLst/>
                        </a:prstGeom>
                        <a:ln w="28575"/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/>
                        </a:lnRef>
                        <a:fillRef idx="1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spcFirstLastPara="0" vert="horz" wrap="square" lIns="134341" tIns="134341" rIns="134341" bIns="134341" numCol="1" spcCol="1270" anchor="ctr" anchorCtr="0">
                          <a:noAutofit/>
                        </a:bodyPr>
                        <a:lstStyle/>
                        <a:p>
                          <a:pPr algn="ctr" defTabSz="889000">
                            <a:lnSpc>
                              <a:spcPct val="90000"/>
                            </a:lnSpc>
                            <a:spcAft>
                              <a:spcPts val="35"/>
                            </a:spcAft>
                          </a:pPr>
                          <a:r>
                            <a:rPr lang="en-CA" sz="1600" dirty="0">
                              <a:solidFill>
                                <a:schemeClr val="tx1"/>
                              </a:solidFill>
                              <a:latin typeface="Roboto"/>
                              <a:ea typeface="Roboto"/>
                              <a:cs typeface="Roboto"/>
                            </a:rPr>
                            <a:t>VFC</a:t>
                          </a:r>
                        </a:p>
                      </p:txBody>
                    </p:sp>
                  </p:grpSp>
                  <p:sp>
                    <p:nvSpPr>
                      <p:cNvPr id="18" name="Forma libre: forma 17">
                        <a:extLst>
                          <a:ext uri="{FF2B5EF4-FFF2-40B4-BE49-F238E27FC236}">
                            <a16:creationId xmlns:a16="http://schemas.microsoft.com/office/drawing/2014/main" id="{3B10B571-C87A-5868-4ABF-CFA2721E8A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39486" y="1079950"/>
                        <a:ext cx="1613798" cy="515533"/>
                      </a:xfrm>
                      <a:prstGeom prst="roundRect">
                        <a:avLst/>
                      </a:prstGeom>
                      <a:ln w="28575"/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/>
                      </a:lnRef>
                      <a:fillRef idx="1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spcFirstLastPara="0" vert="horz" wrap="square" lIns="134341" tIns="134341" rIns="134341" bIns="134341" numCol="1" spcCol="1270" anchor="ctr" anchorCtr="0">
                        <a:noAutofit/>
                      </a:bodyPr>
                      <a:lstStyle/>
                      <a:p>
                        <a:pPr algn="ctr" defTabSz="889000">
                          <a:lnSpc>
                            <a:spcPct val="90000"/>
                          </a:lnSpc>
                          <a:spcAft>
                            <a:spcPts val="35"/>
                          </a:spcAft>
                        </a:pPr>
                        <a:r>
                          <a:rPr lang="en-US" sz="1600" dirty="0">
                            <a:solidFill>
                              <a:schemeClr val="tx1"/>
                            </a:solidFill>
                            <a:latin typeface="Roboto"/>
                            <a:ea typeface="Roboto"/>
                            <a:cs typeface="Roboto"/>
                          </a:rPr>
                          <a:t>EEGs </a:t>
                        </a:r>
                        <a:r>
                          <a:rPr lang="en-US" sz="1600" dirty="0" err="1">
                            <a:solidFill>
                              <a:schemeClr val="tx1"/>
                            </a:solidFill>
                            <a:latin typeface="Roboto"/>
                            <a:ea typeface="Roboto"/>
                            <a:cs typeface="Roboto"/>
                          </a:rPr>
                          <a:t>procesadas</a:t>
                        </a:r>
                        <a:endPara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</a:endParaRPr>
                      </a:p>
                    </p:txBody>
                  </p:sp>
                </p:grpSp>
                <p:cxnSp>
                  <p:nvCxnSpPr>
                    <p:cNvPr id="23" name="Conector: angular 22">
                      <a:extLst>
                        <a:ext uri="{FF2B5EF4-FFF2-40B4-BE49-F238E27FC236}">
                          <a16:creationId xmlns:a16="http://schemas.microsoft.com/office/drawing/2014/main" id="{4869C36F-CCA8-4230-BD83-41C05EE5D792}"/>
                        </a:ext>
                      </a:extLst>
                    </p:cNvPr>
                    <p:cNvCxnSpPr>
                      <a:cxnSpLocks/>
                      <a:stCxn id="22" idx="3"/>
                      <a:endCxn id="20" idx="0"/>
                    </p:cNvCxnSpPr>
                    <p:nvPr/>
                  </p:nvCxnSpPr>
                  <p:spPr>
                    <a:xfrm>
                      <a:off x="12442927" y="2588335"/>
                      <a:ext cx="1328477" cy="787801"/>
                    </a:xfrm>
                    <a:prstGeom prst="bentConnector2">
                      <a:avLst/>
                    </a:prstGeom>
                    <a:ln w="28575"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" name="Grupo 42">
                    <a:extLst>
                      <a:ext uri="{FF2B5EF4-FFF2-40B4-BE49-F238E27FC236}">
                        <a16:creationId xmlns:a16="http://schemas.microsoft.com/office/drawing/2014/main" id="{D9420E74-265B-FAC9-575B-FC047AC22924}"/>
                      </a:ext>
                    </a:extLst>
                  </p:cNvPr>
                  <p:cNvGrpSpPr/>
                  <p:nvPr/>
                </p:nvGrpSpPr>
                <p:grpSpPr>
                  <a:xfrm>
                    <a:off x="9009686" y="3219614"/>
                    <a:ext cx="4642831" cy="333605"/>
                    <a:chOff x="9173971" y="3176766"/>
                    <a:chExt cx="4642831" cy="333605"/>
                  </a:xfrm>
                </p:grpSpPr>
                <p:sp>
                  <p:nvSpPr>
                    <p:cNvPr id="5" name="Forma libre: forma 44">
                      <a:extLst>
                        <a:ext uri="{FF2B5EF4-FFF2-40B4-BE49-F238E27FC236}">
                          <a16:creationId xmlns:a16="http://schemas.microsoft.com/office/drawing/2014/main" id="{8ED1288E-55DD-9D8F-BC21-74CB0B4D42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73971" y="3190697"/>
                      <a:ext cx="1057327" cy="300202"/>
                    </a:xfrm>
                    <a:prstGeom prst="roundRect">
                      <a:avLst/>
                    </a:prstGeom>
                    <a:ln w="28575"/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spcFirstLastPara="0" vert="horz" wrap="square" lIns="134341" tIns="134341" rIns="134341" bIns="134341" numCol="1" spcCol="1270" anchor="ctr" anchorCtr="0">
                      <a:noAutofit/>
                    </a:bodyPr>
                    <a:lstStyle/>
                    <a:p>
                      <a:pPr algn="ctr" defTabSz="889000">
                        <a:lnSpc>
                          <a:spcPct val="90000"/>
                        </a:lnSpc>
                        <a:spcAft>
                          <a:spcPts val="35"/>
                        </a:spcAft>
                      </a:pPr>
                      <a:r>
                        <a:rPr lang="en-CA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</a:rPr>
                        <a:t>Grupo 1</a:t>
                      </a:r>
                    </a:p>
                  </p:txBody>
                </p:sp>
                <p:sp>
                  <p:nvSpPr>
                    <p:cNvPr id="10" name="Forma libre: forma 44">
                      <a:extLst>
                        <a:ext uri="{FF2B5EF4-FFF2-40B4-BE49-F238E27FC236}">
                          <a16:creationId xmlns:a16="http://schemas.microsoft.com/office/drawing/2014/main" id="{D75221EE-E38F-329D-D636-1D449DF790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48450" y="3210169"/>
                      <a:ext cx="1057327" cy="300202"/>
                    </a:xfrm>
                    <a:prstGeom prst="roundRect">
                      <a:avLst/>
                    </a:prstGeom>
                    <a:ln w="28575"/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spcFirstLastPara="0" vert="horz" wrap="square" lIns="134341" tIns="134341" rIns="134341" bIns="134341" numCol="1" spcCol="1270" anchor="ctr" anchorCtr="0">
                      <a:noAutofit/>
                    </a:bodyPr>
                    <a:lstStyle/>
                    <a:p>
                      <a:pPr algn="ctr" defTabSz="889000">
                        <a:lnSpc>
                          <a:spcPct val="90000"/>
                        </a:lnSpc>
                        <a:spcAft>
                          <a:spcPts val="35"/>
                        </a:spcAft>
                      </a:pPr>
                      <a:r>
                        <a:rPr lang="en-CA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</a:rPr>
                        <a:t>Grupo 2</a:t>
                      </a:r>
                    </a:p>
                  </p:txBody>
                </p:sp>
                <p:sp>
                  <p:nvSpPr>
                    <p:cNvPr id="20" name="Forma libre: forma 44">
                      <a:extLst>
                        <a:ext uri="{FF2B5EF4-FFF2-40B4-BE49-F238E27FC236}">
                          <a16:creationId xmlns:a16="http://schemas.microsoft.com/office/drawing/2014/main" id="{4C07A854-FE08-77AA-23EE-BC7DD11402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9475" y="3176766"/>
                      <a:ext cx="1057327" cy="300202"/>
                    </a:xfrm>
                    <a:prstGeom prst="roundRect">
                      <a:avLst/>
                    </a:prstGeom>
                    <a:ln w="28575"/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spcFirstLastPara="0" vert="horz" wrap="square" lIns="134341" tIns="134341" rIns="134341" bIns="134341" numCol="1" spcCol="1270" anchor="ctr" anchorCtr="0">
                      <a:noAutofit/>
                    </a:bodyPr>
                    <a:lstStyle/>
                    <a:p>
                      <a:pPr algn="ctr" defTabSz="889000">
                        <a:lnSpc>
                          <a:spcPct val="90000"/>
                        </a:lnSpc>
                        <a:spcAft>
                          <a:spcPts val="35"/>
                        </a:spcAft>
                      </a:pPr>
                      <a:r>
                        <a:rPr lang="en-CA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</a:rPr>
                        <a:t>Grupo 3</a:t>
                      </a:r>
                    </a:p>
                  </p:txBody>
                </p:sp>
              </p:grpSp>
            </p:grpSp>
            <p:sp>
              <p:nvSpPr>
                <p:cNvPr id="22" name="Forma libre: forma 48">
                  <a:extLst>
                    <a:ext uri="{FF2B5EF4-FFF2-40B4-BE49-F238E27FC236}">
                      <a16:creationId xmlns:a16="http://schemas.microsoft.com/office/drawing/2014/main" id="{6B2B7E3F-BD75-3A5D-D50D-A206F1E2463D}"/>
                    </a:ext>
                  </a:extLst>
                </p:cNvPr>
                <p:cNvSpPr/>
                <p:nvPr/>
              </p:nvSpPr>
              <p:spPr>
                <a:xfrm>
                  <a:off x="9725738" y="2026883"/>
                  <a:ext cx="1869614" cy="518030"/>
                </a:xfrm>
                <a:prstGeom prst="roundRect">
                  <a:avLst/>
                </a:prstGeom>
                <a:ln w="28575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134341" tIns="134341" rIns="134341" bIns="134341" numCol="1" spcCol="1270" anchor="ctr" anchorCtr="0">
                  <a:noAutofit/>
                </a:bodyPr>
                <a:lstStyle/>
                <a:p>
                  <a:pPr algn="ctr" defTabSz="889000">
                    <a:lnSpc>
                      <a:spcPct val="90000"/>
                    </a:lnSpc>
                    <a:spcAft>
                      <a:spcPts val="35"/>
                    </a:spcAft>
                  </a:pPr>
                  <a:r>
                    <a:rPr lang="es-CO" sz="1600" dirty="0">
                      <a:solidFill>
                        <a:schemeClr val="tx1"/>
                      </a:solidFill>
                      <a:latin typeface="Roboto"/>
                      <a:ea typeface="Roboto"/>
                      <a:cs typeface="Roboto"/>
                    </a:rPr>
                    <a:t>Dataframe de características</a:t>
                  </a:r>
                </a:p>
              </p:txBody>
            </p:sp>
          </p:grpSp>
          <p:cxnSp>
            <p:nvCxnSpPr>
              <p:cNvPr id="97" name="Conector: angular 96">
                <a:extLst>
                  <a:ext uri="{FF2B5EF4-FFF2-40B4-BE49-F238E27FC236}">
                    <a16:creationId xmlns:a16="http://schemas.microsoft.com/office/drawing/2014/main" id="{36559694-CC0E-2AB8-0E85-233263EE8E5D}"/>
                  </a:ext>
                </a:extLst>
              </p:cNvPr>
              <p:cNvCxnSpPr>
                <a:cxnSpLocks/>
                <a:endCxn id="10" idx="0"/>
              </p:cNvCxnSpPr>
              <p:nvPr/>
            </p:nvCxnSpPr>
            <p:spPr>
              <a:xfrm rot="10800000" flipV="1">
                <a:off x="8499143" y="3318882"/>
                <a:ext cx="1711024" cy="432358"/>
              </a:xfrm>
              <a:prstGeom prst="bentConnector2">
                <a:avLst/>
              </a:prstGeom>
              <a:ln w="28575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ector: angular 112">
                <a:extLst>
                  <a:ext uri="{FF2B5EF4-FFF2-40B4-BE49-F238E27FC236}">
                    <a16:creationId xmlns:a16="http://schemas.microsoft.com/office/drawing/2014/main" id="{FBD00527-23A5-A74F-17BF-B50DC6D0254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622290" y="3325829"/>
                <a:ext cx="1876852" cy="404706"/>
              </a:xfrm>
              <a:prstGeom prst="bentConnector3">
                <a:avLst>
                  <a:gd name="adj1" fmla="val 100242"/>
                </a:avLst>
              </a:prstGeom>
              <a:ln w="28575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Conector: angular 12">
              <a:extLst>
                <a:ext uri="{FF2B5EF4-FFF2-40B4-BE49-F238E27FC236}">
                  <a16:creationId xmlns:a16="http://schemas.microsoft.com/office/drawing/2014/main" id="{FCE27CD5-E26E-698D-DD95-D3893B06B421}"/>
                </a:ext>
              </a:extLst>
            </p:cNvPr>
            <p:cNvCxnSpPr>
              <a:stCxn id="18" idx="3"/>
              <a:endCxn id="58" idx="0"/>
            </p:cNvCxnSpPr>
            <p:nvPr/>
          </p:nvCxnSpPr>
          <p:spPr>
            <a:xfrm>
              <a:off x="2412073" y="2593634"/>
              <a:ext cx="1474569" cy="3147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D976F5AA-9D72-5FE8-1523-910B4870F94B}"/>
                </a:ext>
              </a:extLst>
            </p:cNvPr>
            <p:cNvCxnSpPr>
              <a:stCxn id="61" idx="3"/>
              <a:endCxn id="58" idx="1"/>
            </p:cNvCxnSpPr>
            <p:nvPr/>
          </p:nvCxnSpPr>
          <p:spPr>
            <a:xfrm>
              <a:off x="2423925" y="3505241"/>
              <a:ext cx="283928" cy="14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: angular 26">
              <a:extLst>
                <a:ext uri="{FF2B5EF4-FFF2-40B4-BE49-F238E27FC236}">
                  <a16:creationId xmlns:a16="http://schemas.microsoft.com/office/drawing/2014/main" id="{F93F0164-6FD9-E995-11E9-243DE5FF8F9C}"/>
                </a:ext>
              </a:extLst>
            </p:cNvPr>
            <p:cNvCxnSpPr>
              <a:stCxn id="45" idx="3"/>
              <a:endCxn id="58" idx="2"/>
            </p:cNvCxnSpPr>
            <p:nvPr/>
          </p:nvCxnSpPr>
          <p:spPr>
            <a:xfrm flipV="1">
              <a:off x="2412073" y="4105042"/>
              <a:ext cx="1474569" cy="318078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2052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B9E5B-653F-9173-EF4D-C97F45339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466821"/>
            <a:ext cx="3064497" cy="577555"/>
          </a:xfrm>
        </p:spPr>
        <p:txBody>
          <a:bodyPr/>
          <a:lstStyle/>
          <a:p>
            <a:br>
              <a:rPr lang="es-CO" sz="3600" b="1" dirty="0"/>
            </a:br>
            <a:br>
              <a:rPr lang="es-CO" sz="3600" b="1" dirty="0"/>
            </a:br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Desarrollo de la metodología</a:t>
            </a:r>
            <a:br>
              <a:rPr lang="es-CO" sz="3600" b="1" dirty="0"/>
            </a:br>
            <a:br>
              <a:rPr lang="es-CO" sz="3600" b="1" dirty="0"/>
            </a:br>
            <a:br>
              <a:rPr lang="es-CO" sz="3600" b="1" dirty="0"/>
            </a:b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4D2AEE-7818-3688-65EA-BF3032609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22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2AF2269-93B4-36DE-4CA0-F2B379CE96C7}"/>
              </a:ext>
            </a:extLst>
          </p:cNvPr>
          <p:cNvSpPr txBox="1"/>
          <p:nvPr/>
        </p:nvSpPr>
        <p:spPr>
          <a:xfrm>
            <a:off x="409575" y="79475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Conjuntos de datos a analizar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3023C57-CD84-80AC-BE1D-2D084ACC6E4E}"/>
              </a:ext>
            </a:extLst>
          </p:cNvPr>
          <p:cNvSpPr txBox="1"/>
          <p:nvPr/>
        </p:nvSpPr>
        <p:spPr>
          <a:xfrm>
            <a:off x="2818471" y="2262257"/>
            <a:ext cx="8553451" cy="156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>
              <a:lnSpc>
                <a:spcPct val="107000"/>
              </a:lnSpc>
            </a:pPr>
            <a:endParaRPr lang="es-CO" b="1" dirty="0">
              <a:latin typeface="LM Roman 1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s-CO" sz="1800" b="1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Grupo 1 -</a:t>
            </a:r>
            <a:r>
              <a:rPr lang="es-CO" sz="18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Señal EEG – canal 1 (señal completa y bandas de frecuencia)</a:t>
            </a:r>
          </a:p>
          <a:p>
            <a:pPr indent="449580" algn="just">
              <a:lnSpc>
                <a:spcPct val="107000"/>
              </a:lnSpc>
            </a:pPr>
            <a:endParaRPr lang="es-CO" sz="1800" b="1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>
              <a:lnSpc>
                <a:spcPct val="107000"/>
              </a:lnSpc>
            </a:pPr>
            <a:r>
              <a:rPr lang="es-CO" sz="1800" b="1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Grupo 2</a:t>
            </a:r>
            <a:r>
              <a:rPr lang="es-CO" sz="180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800" b="1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</a:t>
            </a:r>
            <a:r>
              <a:rPr lang="es-CO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Señal EEG – canal 2 (señal completa y bandas de frecuencia) </a:t>
            </a:r>
          </a:p>
          <a:p>
            <a:pPr indent="449580" algn="just">
              <a:lnSpc>
                <a:spcPct val="107000"/>
              </a:lnSpc>
            </a:pPr>
            <a:endParaRPr lang="es-CO" b="1" dirty="0">
              <a:latin typeface="LM Roman 1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D9190C4-BE61-7945-353F-3ED65EA4CD14}"/>
              </a:ext>
            </a:extLst>
          </p:cNvPr>
          <p:cNvSpPr txBox="1"/>
          <p:nvPr/>
        </p:nvSpPr>
        <p:spPr>
          <a:xfrm>
            <a:off x="2822232" y="4031188"/>
            <a:ext cx="7363206" cy="372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s-CO" sz="1800" b="1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Grupo 3 -</a:t>
            </a:r>
            <a:r>
              <a:rPr lang="es-CO" sz="180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Señal ECG (señal completa y bandas de frecuencia y VFC)</a:t>
            </a:r>
          </a:p>
        </p:txBody>
      </p:sp>
      <p:pic>
        <p:nvPicPr>
          <p:cNvPr id="18" name="Imagen 17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4C74C873-B020-75EE-349D-A27C0ED9DF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7" t="32242" r="30871" b="31416"/>
          <a:stretch/>
        </p:blipFill>
        <p:spPr>
          <a:xfrm>
            <a:off x="1926642" y="3733722"/>
            <a:ext cx="895590" cy="971799"/>
          </a:xfrm>
          <a:prstGeom prst="rect">
            <a:avLst/>
          </a:prstGeom>
        </p:spPr>
      </p:pic>
      <p:pic>
        <p:nvPicPr>
          <p:cNvPr id="20" name="Imagen 19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90B63C24-E811-BBD6-60BA-FA9D2A77D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6" t="2534" r="31892" b="67754"/>
          <a:stretch/>
        </p:blipFill>
        <p:spPr>
          <a:xfrm>
            <a:off x="1904975" y="2577137"/>
            <a:ext cx="876041" cy="7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5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7">
            <a:extLst>
              <a:ext uri="{FF2B5EF4-FFF2-40B4-BE49-F238E27FC236}">
                <a16:creationId xmlns:a16="http://schemas.microsoft.com/office/drawing/2014/main" id="{2D444D8F-1518-87BA-3851-0307BFAC2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22" y="491464"/>
            <a:ext cx="4314640" cy="418581"/>
          </a:xfrm>
        </p:spPr>
        <p:txBody>
          <a:bodyPr>
            <a:noAutofit/>
          </a:bodyPr>
          <a:lstStyle/>
          <a:p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Desarrollo de la metodología</a:t>
            </a: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es-CO" sz="3600" dirty="0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B1AC0A94-8A81-BDC0-1ACA-EBF00E0AC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23</a:t>
            </a:fld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4F0D335-E8DC-0FA3-CA2E-F6BF91BF35C3}"/>
              </a:ext>
            </a:extLst>
          </p:cNvPr>
          <p:cNvSpPr txBox="1"/>
          <p:nvPr/>
        </p:nvSpPr>
        <p:spPr>
          <a:xfrm>
            <a:off x="357178" y="879028"/>
            <a:ext cx="1141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Propuesta de procedimiento para analizar la relación cerebro-corazón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7C73D639-3363-6360-1908-9714DB614C8E}"/>
              </a:ext>
            </a:extLst>
          </p:cNvPr>
          <p:cNvCxnSpPr>
            <a:cxnSpLocks/>
            <a:stCxn id="58" idx="3"/>
            <a:endCxn id="49" idx="1"/>
          </p:cNvCxnSpPr>
          <p:nvPr/>
        </p:nvCxnSpPr>
        <p:spPr>
          <a:xfrm>
            <a:off x="4835933" y="2671050"/>
            <a:ext cx="333996" cy="542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FC398F96-4564-AACF-7897-2B5C950D3DD3}"/>
              </a:ext>
            </a:extLst>
          </p:cNvPr>
          <p:cNvCxnSpPr>
            <a:cxnSpLocks/>
            <a:stCxn id="49" idx="3"/>
            <a:endCxn id="22" idx="1"/>
          </p:cNvCxnSpPr>
          <p:nvPr/>
        </p:nvCxnSpPr>
        <p:spPr>
          <a:xfrm flipV="1">
            <a:off x="7039544" y="2673134"/>
            <a:ext cx="353939" cy="334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ector: angular 95">
            <a:extLst>
              <a:ext uri="{FF2B5EF4-FFF2-40B4-BE49-F238E27FC236}">
                <a16:creationId xmlns:a16="http://schemas.microsoft.com/office/drawing/2014/main" id="{F4285547-3D3E-3849-2B9A-429236CB937B}"/>
              </a:ext>
            </a:extLst>
          </p:cNvPr>
          <p:cNvCxnSpPr>
            <a:cxnSpLocks/>
            <a:stCxn id="5" idx="2"/>
            <a:endCxn id="50" idx="1"/>
          </p:cNvCxnSpPr>
          <p:nvPr/>
        </p:nvCxnSpPr>
        <p:spPr>
          <a:xfrm rot="16200000" flipH="1">
            <a:off x="6673070" y="4149962"/>
            <a:ext cx="885544" cy="219544"/>
          </a:xfrm>
          <a:prstGeom prst="bentConnector2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Conector: angular 157">
            <a:extLst>
              <a:ext uri="{FF2B5EF4-FFF2-40B4-BE49-F238E27FC236}">
                <a16:creationId xmlns:a16="http://schemas.microsoft.com/office/drawing/2014/main" id="{35C07B41-5BB3-D488-40F8-3BA294D29CED}"/>
              </a:ext>
            </a:extLst>
          </p:cNvPr>
          <p:cNvCxnSpPr>
            <a:stCxn id="10" idx="2"/>
            <a:endCxn id="50" idx="0"/>
          </p:cNvCxnSpPr>
          <p:nvPr/>
        </p:nvCxnSpPr>
        <p:spPr>
          <a:xfrm rot="5400000">
            <a:off x="8337873" y="3741933"/>
            <a:ext cx="444661" cy="640692"/>
          </a:xfrm>
          <a:prstGeom prst="bentConnector3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1" name="Grupo 170">
            <a:extLst>
              <a:ext uri="{FF2B5EF4-FFF2-40B4-BE49-F238E27FC236}">
                <a16:creationId xmlns:a16="http://schemas.microsoft.com/office/drawing/2014/main" id="{93EC8E0A-AE6D-E184-D329-C94F23B8129C}"/>
              </a:ext>
            </a:extLst>
          </p:cNvPr>
          <p:cNvGrpSpPr/>
          <p:nvPr/>
        </p:nvGrpSpPr>
        <p:grpSpPr>
          <a:xfrm>
            <a:off x="586184" y="1512920"/>
            <a:ext cx="11019632" cy="4740192"/>
            <a:chOff x="586184" y="1512920"/>
            <a:chExt cx="11019632" cy="4740192"/>
          </a:xfrm>
        </p:grpSpPr>
        <p:grpSp>
          <p:nvGrpSpPr>
            <p:cNvPr id="146" name="Grupo 145">
              <a:extLst>
                <a:ext uri="{FF2B5EF4-FFF2-40B4-BE49-F238E27FC236}">
                  <a16:creationId xmlns:a16="http://schemas.microsoft.com/office/drawing/2014/main" id="{C1D5DAD6-8A79-C270-590A-53B53846F560}"/>
                </a:ext>
              </a:extLst>
            </p:cNvPr>
            <p:cNvGrpSpPr/>
            <p:nvPr/>
          </p:nvGrpSpPr>
          <p:grpSpPr>
            <a:xfrm>
              <a:off x="586184" y="1512920"/>
              <a:ext cx="11019632" cy="4740192"/>
              <a:chOff x="614693" y="1607561"/>
              <a:chExt cx="11019632" cy="4740192"/>
            </a:xfrm>
          </p:grpSpPr>
          <p:grpSp>
            <p:nvGrpSpPr>
              <p:cNvPr id="126" name="Grupo 125">
                <a:extLst>
                  <a:ext uri="{FF2B5EF4-FFF2-40B4-BE49-F238E27FC236}">
                    <a16:creationId xmlns:a16="http://schemas.microsoft.com/office/drawing/2014/main" id="{9D7D5447-1B80-D760-7A7D-DBB4B80AC318}"/>
                  </a:ext>
                </a:extLst>
              </p:cNvPr>
              <p:cNvGrpSpPr/>
              <p:nvPr/>
            </p:nvGrpSpPr>
            <p:grpSpPr>
              <a:xfrm>
                <a:off x="614693" y="1607561"/>
                <a:ext cx="10534056" cy="4740192"/>
                <a:chOff x="614693" y="1664826"/>
                <a:chExt cx="10534056" cy="4740192"/>
              </a:xfrm>
            </p:grpSpPr>
            <p:grpSp>
              <p:nvGrpSpPr>
                <p:cNvPr id="116" name="Grupo 115">
                  <a:extLst>
                    <a:ext uri="{FF2B5EF4-FFF2-40B4-BE49-F238E27FC236}">
                      <a16:creationId xmlns:a16="http://schemas.microsoft.com/office/drawing/2014/main" id="{9D110147-A82C-8CCD-B49D-60EDE2DB5821}"/>
                    </a:ext>
                  </a:extLst>
                </p:cNvPr>
                <p:cNvGrpSpPr/>
                <p:nvPr/>
              </p:nvGrpSpPr>
              <p:grpSpPr>
                <a:xfrm>
                  <a:off x="614693" y="1664826"/>
                  <a:ext cx="10534056" cy="4740192"/>
                  <a:chOff x="204778" y="1778603"/>
                  <a:chExt cx="10534056" cy="4740192"/>
                </a:xfrm>
              </p:grpSpPr>
              <p:grpSp>
                <p:nvGrpSpPr>
                  <p:cNvPr id="24" name="Grupo 23">
                    <a:extLst>
                      <a:ext uri="{FF2B5EF4-FFF2-40B4-BE49-F238E27FC236}">
                        <a16:creationId xmlns:a16="http://schemas.microsoft.com/office/drawing/2014/main" id="{9775ED16-A211-0E3B-A2AE-0E6525168773}"/>
                      </a:ext>
                    </a:extLst>
                  </p:cNvPr>
                  <p:cNvGrpSpPr/>
                  <p:nvPr/>
                </p:nvGrpSpPr>
                <p:grpSpPr>
                  <a:xfrm>
                    <a:off x="204778" y="1778603"/>
                    <a:ext cx="10534056" cy="4740192"/>
                    <a:chOff x="2918439" y="1436103"/>
                    <a:chExt cx="10534056" cy="4015366"/>
                  </a:xfrm>
                </p:grpSpPr>
                <p:grpSp>
                  <p:nvGrpSpPr>
                    <p:cNvPr id="67" name="Grupo 66">
                      <a:extLst>
                        <a:ext uri="{FF2B5EF4-FFF2-40B4-BE49-F238E27FC236}">
                          <a16:creationId xmlns:a16="http://schemas.microsoft.com/office/drawing/2014/main" id="{B9A8362F-710F-82E9-9B7F-D7B1DE23A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18439" y="1436103"/>
                      <a:ext cx="10534056" cy="4015366"/>
                      <a:chOff x="3118464" y="1582018"/>
                      <a:chExt cx="10534056" cy="4015366"/>
                    </a:xfrm>
                  </p:grpSpPr>
                  <p:grpSp>
                    <p:nvGrpSpPr>
                      <p:cNvPr id="25" name="Grupo 24">
                        <a:extLst>
                          <a:ext uri="{FF2B5EF4-FFF2-40B4-BE49-F238E27FC236}">
                            <a16:creationId xmlns:a16="http://schemas.microsoft.com/office/drawing/2014/main" id="{917DEE57-E829-0855-8A3A-705D45B2E2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18464" y="1582018"/>
                        <a:ext cx="10534056" cy="4015366"/>
                        <a:chOff x="3766014" y="1738539"/>
                        <a:chExt cx="10534056" cy="4015366"/>
                      </a:xfrm>
                    </p:grpSpPr>
                    <p:grpSp>
                      <p:nvGrpSpPr>
                        <p:cNvPr id="7" name="Grupo 6">
                          <a:extLst>
                            <a:ext uri="{FF2B5EF4-FFF2-40B4-BE49-F238E27FC236}">
                              <a16:creationId xmlns:a16="http://schemas.microsoft.com/office/drawing/2014/main" id="{780A138A-D309-8CB2-3356-EAAA8A58265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766014" y="1738539"/>
                          <a:ext cx="10534056" cy="4015366"/>
                          <a:chOff x="4240439" y="1261382"/>
                          <a:chExt cx="10534056" cy="4015366"/>
                        </a:xfrm>
                      </p:grpSpPr>
                      <p:grpSp>
                        <p:nvGrpSpPr>
                          <p:cNvPr id="8" name="Grupo 7">
                            <a:extLst>
                              <a:ext uri="{FF2B5EF4-FFF2-40B4-BE49-F238E27FC236}">
                                <a16:creationId xmlns:a16="http://schemas.microsoft.com/office/drawing/2014/main" id="{99F10F91-9746-E2C0-419F-6453551F657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240439" y="1735585"/>
                            <a:ext cx="10534056" cy="3541163"/>
                            <a:chOff x="4240439" y="1735585"/>
                            <a:chExt cx="10534056" cy="3541163"/>
                          </a:xfrm>
                        </p:grpSpPr>
                        <p:grpSp>
                          <p:nvGrpSpPr>
                            <p:cNvPr id="46" name="Grupo 45">
                              <a:extLst>
                                <a:ext uri="{FF2B5EF4-FFF2-40B4-BE49-F238E27FC236}">
                                  <a16:creationId xmlns:a16="http://schemas.microsoft.com/office/drawing/2014/main" id="{49EF2E86-8EB9-774F-FC5D-5EE0F8FF0DB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240439" y="1735585"/>
                              <a:ext cx="10534056" cy="3541163"/>
                              <a:chOff x="4198645" y="1706922"/>
                              <a:chExt cx="10495230" cy="3790275"/>
                            </a:xfrm>
                          </p:grpSpPr>
                          <p:grpSp>
                            <p:nvGrpSpPr>
                              <p:cNvPr id="55" name="Grupo 54">
                                <a:extLst>
                                  <a:ext uri="{FF2B5EF4-FFF2-40B4-BE49-F238E27FC236}">
                                    <a16:creationId xmlns:a16="http://schemas.microsoft.com/office/drawing/2014/main" id="{3D1856C8-7889-BA46-B10A-C2B221B144BF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198645" y="1706922"/>
                                <a:ext cx="10495230" cy="3790275"/>
                                <a:chOff x="4754869" y="2450935"/>
                                <a:chExt cx="10416265" cy="3729681"/>
                              </a:xfrm>
                            </p:grpSpPr>
                            <p:grpSp>
                              <p:nvGrpSpPr>
                                <p:cNvPr id="59" name="Grupo 58">
                                  <a:extLst>
                                    <a:ext uri="{FF2B5EF4-FFF2-40B4-BE49-F238E27FC236}">
                                      <a16:creationId xmlns:a16="http://schemas.microsoft.com/office/drawing/2014/main" id="{7C779F68-4D9A-9CB6-E594-7FB66C89AED4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54869" y="2709823"/>
                                  <a:ext cx="10416265" cy="3470793"/>
                                  <a:chOff x="6696782" y="1989502"/>
                                  <a:chExt cx="12236051" cy="4001257"/>
                                </a:xfrm>
                              </p:grpSpPr>
                              <p:sp>
                                <p:nvSpPr>
                                  <p:cNvPr id="61" name="Forma libre: forma 60">
                                    <a:extLst>
                                      <a:ext uri="{FF2B5EF4-FFF2-40B4-BE49-F238E27FC236}">
                                        <a16:creationId xmlns:a16="http://schemas.microsoft.com/office/drawing/2014/main" id="{FD06FBAD-789F-BB51-F752-5CBE46227827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696782" y="1989502"/>
                                    <a:ext cx="1874543" cy="625967"/>
                                  </a:xfrm>
                                  <a:prstGeom prst="roundRect">
                                    <a:avLst/>
                                  </a:prstGeom>
                                  <a:ln w="28575"/>
                                  <a:effectLst>
                                    <a:outerShdw blurRad="50800" dist="38100" dir="2700000" algn="tl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spcFirstLastPara="0" vert="horz" wrap="square" lIns="134341" tIns="134341" rIns="134341" bIns="134341" numCol="1" spcCol="1270" anchor="ctr" anchorCtr="0">
                                    <a:noAutofit/>
                                  </a:bodyPr>
                                  <a:lstStyle/>
                                  <a:p>
                                    <a:pPr algn="ctr" defTabSz="889000">
                                      <a:lnSpc>
                                        <a:spcPct val="90000"/>
                                      </a:lnSpc>
                                      <a:spcAft>
                                        <a:spcPts val="35"/>
                                      </a:spcAft>
                                    </a:pPr>
                                    <a:r>
                                      <a:rPr lang="en-US" sz="1600" dirty="0">
                                        <a:solidFill>
                                          <a:schemeClr val="tx1"/>
                                        </a:solidFill>
                                        <a:latin typeface="Roboto"/>
                                        <a:ea typeface="Roboto"/>
                                        <a:cs typeface="Roboto"/>
                                      </a:rPr>
                                      <a:t>ECG </a:t>
                                    </a:r>
                                    <a:r>
                                      <a:rPr lang="en-US" sz="1600" dirty="0" err="1">
                                        <a:solidFill>
                                          <a:schemeClr val="tx1"/>
                                        </a:solidFill>
                                        <a:latin typeface="Roboto"/>
                                        <a:ea typeface="Roboto"/>
                                        <a:cs typeface="Roboto"/>
                                      </a:rPr>
                                      <a:t>procesada</a:t>
                                    </a:r>
                                    <a:r>
                                      <a:rPr lang="en-US" sz="1600" dirty="0">
                                        <a:solidFill>
                                          <a:schemeClr val="tx1"/>
                                        </a:solidFill>
                                        <a:latin typeface="Roboto"/>
                                        <a:ea typeface="Roboto"/>
                                        <a:cs typeface="Roboto"/>
                                      </a:rPr>
                                      <a:t> </a:t>
                                    </a:r>
                                  </a:p>
                                </p:txBody>
                              </p:sp>
                              <p:sp>
                                <p:nvSpPr>
                                  <p:cNvPr id="62" name="Forma libre: forma 61">
                                    <a:extLst>
                                      <a:ext uri="{FF2B5EF4-FFF2-40B4-BE49-F238E27FC236}">
                                        <a16:creationId xmlns:a16="http://schemas.microsoft.com/office/drawing/2014/main" id="{86B6F0D9-AE76-2390-BAFA-D11482F3128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6141029" y="5200129"/>
                                    <a:ext cx="2791804" cy="790630"/>
                                  </a:xfrm>
                                  <a:prstGeom prst="roundRect">
                                    <a:avLst/>
                                  </a:prstGeom>
                                  <a:ln w="28575"/>
                                  <a:effectLst>
                                    <a:outerShdw blurRad="50800" dist="38100" dir="2700000" algn="tl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spcFirstLastPara="0" vert="horz" wrap="square" lIns="134341" tIns="134341" rIns="134341" bIns="134341" numCol="1" spcCol="1270" anchor="ctr" anchorCtr="0">
                                    <a:noAutofit/>
                                  </a:bodyPr>
                                  <a:lstStyle/>
                                  <a:p>
                                    <a:pPr algn="ctr" defTabSz="889000">
                                      <a:lnSpc>
                                        <a:spcPct val="90000"/>
                                      </a:lnSpc>
                                      <a:spcAft>
                                        <a:spcPts val="35"/>
                                      </a:spcAft>
                                    </a:pPr>
                                    <a:r>
                                      <a:rPr lang="es-CO" sz="1600" dirty="0">
                                        <a:solidFill>
                                          <a:schemeClr val="tx1"/>
                                        </a:solidFill>
                                        <a:latin typeface="Roboto"/>
                                        <a:ea typeface="Roboto"/>
                                        <a:cs typeface="Roboto"/>
                                      </a:rPr>
                                      <a:t>Clasificación</a:t>
                                    </a:r>
                                    <a:r>
                                      <a:rPr lang="en-CA" sz="1600" dirty="0">
                                        <a:solidFill>
                                          <a:schemeClr val="tx1"/>
                                        </a:solidFill>
                                        <a:latin typeface="Roboto"/>
                                        <a:ea typeface="Roboto"/>
                                        <a:cs typeface="Roboto"/>
                                      </a:rPr>
                                      <a:t> de </a:t>
                                    </a:r>
                                    <a:r>
                                      <a:rPr lang="es-CO" sz="1600" dirty="0">
                                        <a:solidFill>
                                          <a:schemeClr val="tx1"/>
                                        </a:solidFill>
                                        <a:latin typeface="Roboto"/>
                                        <a:ea typeface="Roboto"/>
                                        <a:cs typeface="Roboto"/>
                                      </a:rPr>
                                      <a:t>los</a:t>
                                    </a:r>
                                    <a:r>
                                      <a:rPr lang="en-CA" sz="1600" dirty="0">
                                        <a:solidFill>
                                          <a:schemeClr val="tx1"/>
                                        </a:solidFill>
                                        <a:latin typeface="Roboto"/>
                                        <a:ea typeface="Roboto"/>
                                        <a:cs typeface="Roboto"/>
                                      </a:rPr>
                                      <a:t> </a:t>
                                    </a:r>
                                    <a:r>
                                      <a:rPr lang="es-CO" sz="1600" dirty="0">
                                        <a:solidFill>
                                          <a:schemeClr val="tx1"/>
                                        </a:solidFill>
                                        <a:latin typeface="Roboto"/>
                                        <a:ea typeface="Roboto"/>
                                        <a:cs typeface="Roboto"/>
                                      </a:rPr>
                                      <a:t>estados</a:t>
                                    </a:r>
                                    <a:r>
                                      <a:rPr lang="en-CA" sz="1600" dirty="0">
                                        <a:solidFill>
                                          <a:schemeClr val="tx1"/>
                                        </a:solidFill>
                                        <a:latin typeface="Roboto"/>
                                        <a:ea typeface="Roboto"/>
                                        <a:cs typeface="Roboto"/>
                                      </a:rPr>
                                      <a:t> de la </a:t>
                                    </a:r>
                                    <a:r>
                                      <a:rPr lang="es-CO" sz="1600" dirty="0">
                                        <a:solidFill>
                                          <a:schemeClr val="tx1"/>
                                        </a:solidFill>
                                        <a:latin typeface="Roboto"/>
                                        <a:ea typeface="Roboto"/>
                                        <a:cs typeface="Roboto"/>
                                      </a:rPr>
                                      <a:t>anestesia</a:t>
                                    </a:r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58" name="Forma libre: forma 57">
                                  <a:extLst>
                                    <a:ext uri="{FF2B5EF4-FFF2-40B4-BE49-F238E27FC236}">
                                      <a16:creationId xmlns:a16="http://schemas.microsoft.com/office/drawing/2014/main" id="{01069A35-A021-32BD-50C0-2A9CD93E5F95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625883" y="2450935"/>
                                  <a:ext cx="2331215" cy="1067637"/>
                                </a:xfrm>
                                <a:prstGeom prst="roundRect">
                                  <a:avLst/>
                                </a:prstGeom>
                                <a:ln w="28575"/>
                                <a:effectLst>
                                  <a:outerShdw blurRad="50800" dist="38100" dir="2700000" algn="tl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1">
                                  <a:schemeClr val="l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dk1"/>
                                </a:fontRef>
                              </p:style>
                              <p:txBody>
                                <a:bodyPr spcFirstLastPara="0" vert="horz" wrap="square" lIns="134341" tIns="134341" rIns="134341" bIns="134341" numCol="1" spcCol="1270" anchor="ctr" anchorCtr="0">
                                  <a:noAutofit/>
                                </a:bodyPr>
                                <a:lstStyle/>
                                <a:p>
                                  <a:pPr algn="ctr" defTabSz="889000">
                                    <a:lnSpc>
                                      <a:spcPct val="90000"/>
                                    </a:lnSpc>
                                    <a:spcAft>
                                      <a:spcPts val="35"/>
                                    </a:spcAft>
                                  </a:pPr>
                                  <a:endParaRPr lang="es-CO" sz="1600" dirty="0">
                                    <a:solidFill>
                                      <a:schemeClr val="tx1"/>
                                    </a:solidFill>
                                    <a:latin typeface="Roboto"/>
                                    <a:ea typeface="Roboto"/>
                                    <a:cs typeface="Roboto"/>
                                  </a:endParaRPr>
                                </a:p>
                                <a:p>
                                  <a:pPr algn="ctr" defTabSz="889000">
                                    <a:lnSpc>
                                      <a:spcPct val="90000"/>
                                    </a:lnSpc>
                                    <a:spcAft>
                                      <a:spcPts val="35"/>
                                    </a:spcAft>
                                  </a:pPr>
                                  <a:r>
                                    <a:rPr lang="es-CO" sz="1600" dirty="0">
                                      <a:solidFill>
                                        <a:schemeClr val="tx1"/>
                                      </a:solidFill>
                                      <a:latin typeface="Roboto"/>
                                      <a:ea typeface="Roboto"/>
                                      <a:cs typeface="Roboto"/>
                                    </a:rPr>
                                    <a:t>Descomposición de las señales en diferentes bandas de frecuencia</a:t>
                                  </a:r>
                                </a:p>
                                <a:p>
                                  <a:pPr algn="ctr" defTabSz="889000">
                                    <a:lnSpc>
                                      <a:spcPct val="90000"/>
                                    </a:lnSpc>
                                    <a:spcAft>
                                      <a:spcPts val="35"/>
                                    </a:spcAft>
                                  </a:pPr>
                                  <a:endParaRPr lang="en-US" sz="1600" dirty="0">
                                    <a:solidFill>
                                      <a:schemeClr val="tx1"/>
                                    </a:solidFill>
                                    <a:latin typeface="Roboto"/>
                                    <a:ea typeface="Roboto"/>
                                    <a:cs typeface="Roboto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49" name="Forma libre: forma 48">
                                <a:extLst>
                                  <a:ext uri="{FF2B5EF4-FFF2-40B4-BE49-F238E27FC236}">
                                    <a16:creationId xmlns:a16="http://schemas.microsoft.com/office/drawing/2014/main" id="{3C0AB832-36A6-26BE-EBA8-717E2370157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8765495" y="1977095"/>
                                <a:ext cx="1862724" cy="554472"/>
                              </a:xfrm>
                              <a:prstGeom prst="roundRect">
                                <a:avLst/>
                              </a:prstGeom>
                              <a:ln w="28575"/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</p:spPr>
                            <p:style>
                              <a:lnRef idx="2">
                                <a:schemeClr val="accent1"/>
                              </a:lnRef>
                              <a:fillRef idx="1">
                                <a:schemeClr val="l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spcFirstLastPara="0" vert="horz" wrap="square" lIns="134341" tIns="134341" rIns="134341" bIns="134341" numCol="1" spcCol="1270" anchor="ctr" anchorCtr="0">
                                <a:noAutofit/>
                              </a:bodyPr>
                              <a:lstStyle/>
                              <a:p>
                                <a:pPr algn="ctr" defTabSz="889000">
                                  <a:lnSpc>
                                    <a:spcPct val="90000"/>
                                  </a:lnSpc>
                                  <a:spcAft>
                                    <a:spcPts val="35"/>
                                  </a:spcAft>
                                </a:pPr>
                                <a:r>
                                  <a:rPr lang="es-CO" sz="1600" dirty="0">
                                    <a:solidFill>
                                      <a:schemeClr val="tx1"/>
                                    </a:solidFill>
                                    <a:latin typeface="Roboto"/>
                                    <a:ea typeface="Roboto"/>
                                    <a:cs typeface="Roboto"/>
                                  </a:rPr>
                                  <a:t>Extracción</a:t>
                                </a:r>
                                <a:r>
                                  <a:rPr lang="en-CA" sz="1600" dirty="0">
                                    <a:solidFill>
                                      <a:schemeClr val="tx1"/>
                                    </a:solidFill>
                                    <a:latin typeface="Roboto"/>
                                    <a:ea typeface="Roboto"/>
                                    <a:cs typeface="Roboto"/>
                                  </a:rPr>
                                  <a:t> de </a:t>
                                </a:r>
                                <a:r>
                                  <a:rPr lang="es-CO" sz="1600" dirty="0">
                                    <a:solidFill>
                                      <a:schemeClr val="tx1"/>
                                    </a:solidFill>
                                    <a:latin typeface="Roboto"/>
                                    <a:ea typeface="Roboto"/>
                                    <a:cs typeface="Roboto"/>
                                  </a:rPr>
                                  <a:t>características</a:t>
                                </a:r>
                              </a:p>
                            </p:txBody>
                          </p:sp>
                          <p:sp>
                            <p:nvSpPr>
                              <p:cNvPr id="50" name="Forma libre: forma 49">
                                <a:extLst>
                                  <a:ext uri="{FF2B5EF4-FFF2-40B4-BE49-F238E27FC236}">
                                    <a16:creationId xmlns:a16="http://schemas.microsoft.com/office/drawing/2014/main" id="{0B10B6EE-937B-1024-C04F-8F66C593ADF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813605" y="3712395"/>
                                <a:ext cx="2021010" cy="757796"/>
                              </a:xfrm>
                              <a:prstGeom prst="roundRect">
                                <a:avLst/>
                              </a:prstGeom>
                              <a:ln w="28575"/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</p:spPr>
                            <p:style>
                              <a:lnRef idx="2">
                                <a:schemeClr val="accent1"/>
                              </a:lnRef>
                              <a:fillRef idx="1">
                                <a:schemeClr val="l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spcFirstLastPara="0" vert="horz" wrap="square" lIns="134341" tIns="134341" rIns="134341" bIns="134341" numCol="1" spcCol="1270" anchor="ctr" anchorCtr="0">
                                <a:noAutofit/>
                              </a:bodyPr>
                              <a:lstStyle/>
                              <a:p>
                                <a:pPr algn="ctr" defTabSz="889000">
                                  <a:lnSpc>
                                    <a:spcPct val="90000"/>
                                  </a:lnSpc>
                                  <a:spcAft>
                                    <a:spcPts val="35"/>
                                  </a:spcAft>
                                </a:pPr>
                                <a:r>
                                  <a:rPr lang="en-CA" sz="1600" dirty="0">
                                    <a:solidFill>
                                      <a:schemeClr val="tx1"/>
                                    </a:solidFill>
                                    <a:latin typeface="Roboto"/>
                                    <a:ea typeface="Roboto"/>
                                    <a:cs typeface="Roboto"/>
                                  </a:rPr>
                                  <a:t>Las </a:t>
                                </a:r>
                                <a:r>
                                  <a:rPr lang="es-CO" sz="1600" dirty="0">
                                    <a:solidFill>
                                      <a:schemeClr val="tx1"/>
                                    </a:solidFill>
                                    <a:latin typeface="Roboto"/>
                                    <a:ea typeface="Roboto"/>
                                    <a:cs typeface="Roboto"/>
                                  </a:rPr>
                                  <a:t>características más importantes del cerebro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45" name="Forma libre: forma 44">
                              <a:extLst>
                                <a:ext uri="{FF2B5EF4-FFF2-40B4-BE49-F238E27FC236}">
                                  <a16:creationId xmlns:a16="http://schemas.microsoft.com/office/drawing/2014/main" id="{1B81E6E7-BCD1-0F4F-EAA6-B53688AF3DE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275490" y="2730789"/>
                              <a:ext cx="1613797" cy="492178"/>
                            </a:xfrm>
                            <a:prstGeom prst="roundRect">
                              <a:avLst/>
                            </a:prstGeom>
                            <a:ln w="28575"/>
                            <a:effectLst>
                              <a:outerShdw blurRad="50800" dist="38100" dir="2700000" algn="tl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</p:spPr>
                          <p:style>
                            <a:lnRef idx="2">
                              <a:schemeClr val="accent1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spcFirstLastPara="0" vert="horz" wrap="square" lIns="134341" tIns="134341" rIns="134341" bIns="134341" numCol="1" spcCol="1270" anchor="ctr" anchorCtr="0">
                              <a:noAutofit/>
                            </a:bodyPr>
                            <a:lstStyle/>
                            <a:p>
                              <a:pPr algn="ctr" defTabSz="889000">
                                <a:lnSpc>
                                  <a:spcPct val="90000"/>
                                </a:lnSpc>
                                <a:spcAft>
                                  <a:spcPts val="35"/>
                                </a:spcAft>
                              </a:pPr>
                              <a:r>
                                <a:rPr lang="en-CA" sz="1600" dirty="0">
                                  <a:solidFill>
                                    <a:schemeClr val="tx1"/>
                                  </a:solidFill>
                                  <a:latin typeface="Roboto"/>
                                  <a:ea typeface="Roboto"/>
                                  <a:cs typeface="Roboto"/>
                                </a:rPr>
                                <a:t>VFC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" name="Forma libre: forma 17">
                            <a:extLst>
                              <a:ext uri="{FF2B5EF4-FFF2-40B4-BE49-F238E27FC236}">
                                <a16:creationId xmlns:a16="http://schemas.microsoft.com/office/drawing/2014/main" id="{3B10B571-C87A-5868-4ABF-CFA2721E8AA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240439" y="1261382"/>
                            <a:ext cx="1613798" cy="515533"/>
                          </a:xfrm>
                          <a:prstGeom prst="roundRect">
                            <a:avLst/>
                          </a:prstGeom>
                          <a:ln w="28575"/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p:spPr>
                        <p:style>
                          <a:lnRef idx="2">
                            <a:schemeClr val="accent1"/>
                          </a:lnRef>
                          <a:fillRef idx="1">
                            <a:schemeClr val="l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spcFirstLastPara="0" vert="horz" wrap="square" lIns="134341" tIns="134341" rIns="134341" bIns="134341" numCol="1" spcCol="1270" anchor="ctr" anchorCtr="0">
                            <a:noAutofit/>
                          </a:bodyPr>
                          <a:lstStyle/>
                          <a:p>
                            <a:pPr algn="ctr" defTabSz="889000">
                              <a:lnSpc>
                                <a:spcPct val="90000"/>
                              </a:lnSpc>
                              <a:spcAft>
                                <a:spcPts val="35"/>
                              </a:spcAft>
                            </a:pPr>
                            <a:r>
                              <a:rPr lang="en-US" sz="1600" dirty="0">
                                <a:solidFill>
                                  <a:schemeClr val="tx1"/>
                                </a:solidFill>
                                <a:latin typeface="Roboto"/>
                                <a:ea typeface="Roboto"/>
                                <a:cs typeface="Roboto"/>
                              </a:rPr>
                              <a:t>EEGs </a:t>
                            </a:r>
                            <a:r>
                              <a:rPr lang="en-US" sz="1600" dirty="0" err="1">
                                <a:solidFill>
                                  <a:schemeClr val="tx1"/>
                                </a:solidFill>
                                <a:latin typeface="Roboto"/>
                                <a:ea typeface="Roboto"/>
                                <a:cs typeface="Roboto"/>
                              </a:rPr>
                              <a:t>procesadas</a:t>
                            </a:r>
                            <a:endParaRPr lang="en-US" sz="1600" dirty="0">
                              <a:solidFill>
                                <a:schemeClr val="tx1"/>
                              </a:solidFill>
                              <a:latin typeface="Roboto"/>
                              <a:ea typeface="Roboto"/>
                              <a:cs typeface="Roboto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23" name="Conector: angular 22">
                          <a:extLst>
                            <a:ext uri="{FF2B5EF4-FFF2-40B4-BE49-F238E27FC236}">
                              <a16:creationId xmlns:a16="http://schemas.microsoft.com/office/drawing/2014/main" id="{4869C36F-CCA8-4230-BD83-41C05EE5D792}"/>
                            </a:ext>
                          </a:extLst>
                        </p:cNvPr>
                        <p:cNvCxnSpPr>
                          <a:cxnSpLocks/>
                          <a:stCxn id="22" idx="3"/>
                          <a:endCxn id="20" idx="0"/>
                        </p:cNvCxnSpPr>
                        <p:nvPr/>
                      </p:nvCxnSpPr>
                      <p:spPr>
                        <a:xfrm>
                          <a:off x="12442927" y="2721344"/>
                          <a:ext cx="1328477" cy="654791"/>
                        </a:xfrm>
                        <a:prstGeom prst="bentConnector2">
                          <a:avLst/>
                        </a:prstGeom>
                        <a:ln w="28575"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3" name="Grupo 42">
                        <a:extLst>
                          <a:ext uri="{FF2B5EF4-FFF2-40B4-BE49-F238E27FC236}">
                            <a16:creationId xmlns:a16="http://schemas.microsoft.com/office/drawing/2014/main" id="{D9420E74-265B-FAC9-575B-FC047AC2292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009686" y="3219614"/>
                        <a:ext cx="4642831" cy="333605"/>
                        <a:chOff x="9173971" y="3176766"/>
                        <a:chExt cx="4642831" cy="333605"/>
                      </a:xfrm>
                    </p:grpSpPr>
                    <p:sp>
                      <p:nvSpPr>
                        <p:cNvPr id="5" name="Forma libre: forma 44">
                          <a:extLst>
                            <a:ext uri="{FF2B5EF4-FFF2-40B4-BE49-F238E27FC236}">
                              <a16:creationId xmlns:a16="http://schemas.microsoft.com/office/drawing/2014/main" id="{8ED1288E-55DD-9D8F-BC21-74CB0B4D42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73971" y="3190697"/>
                          <a:ext cx="1057327" cy="300202"/>
                        </a:xfrm>
                        <a:prstGeom prst="roundRect">
                          <a:avLst/>
                        </a:prstGeom>
                        <a:ln w="28575"/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/>
                        </a:lnRef>
                        <a:fillRef idx="1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spcFirstLastPara="0" vert="horz" wrap="square" lIns="134341" tIns="134341" rIns="134341" bIns="134341" numCol="1" spcCol="1270" anchor="ctr" anchorCtr="0">
                          <a:noAutofit/>
                        </a:bodyPr>
                        <a:lstStyle/>
                        <a:p>
                          <a:pPr algn="ctr" defTabSz="889000">
                            <a:lnSpc>
                              <a:spcPct val="90000"/>
                            </a:lnSpc>
                            <a:spcAft>
                              <a:spcPts val="35"/>
                            </a:spcAft>
                          </a:pPr>
                          <a:r>
                            <a:rPr lang="en-CA" sz="1600" dirty="0">
                              <a:solidFill>
                                <a:schemeClr val="tx1"/>
                              </a:solidFill>
                              <a:latin typeface="Roboto"/>
                              <a:ea typeface="Roboto"/>
                              <a:cs typeface="Roboto"/>
                            </a:rPr>
                            <a:t>Grupo 1</a:t>
                          </a:r>
                        </a:p>
                      </p:txBody>
                    </p:sp>
                    <p:sp>
                      <p:nvSpPr>
                        <p:cNvPr id="10" name="Forma libre: forma 44">
                          <a:extLst>
                            <a:ext uri="{FF2B5EF4-FFF2-40B4-BE49-F238E27FC236}">
                              <a16:creationId xmlns:a16="http://schemas.microsoft.com/office/drawing/2014/main" id="{D75221EE-E38F-329D-D636-1D449DF790C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048450" y="3210169"/>
                          <a:ext cx="1057327" cy="300202"/>
                        </a:xfrm>
                        <a:prstGeom prst="roundRect">
                          <a:avLst/>
                        </a:prstGeom>
                        <a:ln w="28575"/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/>
                        </a:lnRef>
                        <a:fillRef idx="1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spcFirstLastPara="0" vert="horz" wrap="square" lIns="134341" tIns="134341" rIns="134341" bIns="134341" numCol="1" spcCol="1270" anchor="ctr" anchorCtr="0">
                          <a:noAutofit/>
                        </a:bodyPr>
                        <a:lstStyle/>
                        <a:p>
                          <a:pPr algn="ctr" defTabSz="889000">
                            <a:lnSpc>
                              <a:spcPct val="90000"/>
                            </a:lnSpc>
                            <a:spcAft>
                              <a:spcPts val="35"/>
                            </a:spcAft>
                          </a:pPr>
                          <a:r>
                            <a:rPr lang="en-CA" sz="1600" dirty="0">
                              <a:solidFill>
                                <a:schemeClr val="tx1"/>
                              </a:solidFill>
                              <a:latin typeface="Roboto"/>
                              <a:ea typeface="Roboto"/>
                              <a:cs typeface="Roboto"/>
                            </a:rPr>
                            <a:t>Grupo 2</a:t>
                          </a:r>
                        </a:p>
                      </p:txBody>
                    </p:sp>
                    <p:sp>
                      <p:nvSpPr>
                        <p:cNvPr id="20" name="Forma libre: forma 44">
                          <a:extLst>
                            <a:ext uri="{FF2B5EF4-FFF2-40B4-BE49-F238E27FC236}">
                              <a16:creationId xmlns:a16="http://schemas.microsoft.com/office/drawing/2014/main" id="{4C07A854-FE08-77AA-23EE-BC7DD11402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759475" y="3176766"/>
                          <a:ext cx="1057327" cy="300202"/>
                        </a:xfrm>
                        <a:prstGeom prst="roundRect">
                          <a:avLst/>
                        </a:prstGeom>
                        <a:ln w="28575"/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/>
                        </a:lnRef>
                        <a:fillRef idx="1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spcFirstLastPara="0" vert="horz" wrap="square" lIns="134341" tIns="134341" rIns="134341" bIns="134341" numCol="1" spcCol="1270" anchor="ctr" anchorCtr="0">
                          <a:noAutofit/>
                        </a:bodyPr>
                        <a:lstStyle/>
                        <a:p>
                          <a:pPr algn="ctr" defTabSz="889000">
                            <a:lnSpc>
                              <a:spcPct val="90000"/>
                            </a:lnSpc>
                            <a:spcAft>
                              <a:spcPts val="35"/>
                            </a:spcAft>
                          </a:pPr>
                          <a:r>
                            <a:rPr lang="en-CA" sz="1600" dirty="0">
                              <a:solidFill>
                                <a:schemeClr val="tx1"/>
                              </a:solidFill>
                              <a:latin typeface="Roboto"/>
                              <a:ea typeface="Roboto"/>
                              <a:cs typeface="Roboto"/>
                            </a:rPr>
                            <a:t>Grupo 3</a:t>
                          </a:r>
                        </a:p>
                      </p:txBody>
                    </p:sp>
                  </p:grpSp>
                </p:grpSp>
                <p:sp>
                  <p:nvSpPr>
                    <p:cNvPr id="22" name="Forma libre: forma 48">
                      <a:extLst>
                        <a:ext uri="{FF2B5EF4-FFF2-40B4-BE49-F238E27FC236}">
                          <a16:creationId xmlns:a16="http://schemas.microsoft.com/office/drawing/2014/main" id="{6B2B7E3F-BD75-3A5D-D50D-A206F1E246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25738" y="2235784"/>
                      <a:ext cx="1869614" cy="366247"/>
                    </a:xfrm>
                    <a:prstGeom prst="roundRect">
                      <a:avLst/>
                    </a:prstGeom>
                    <a:ln w="28575"/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spcFirstLastPara="0" vert="horz" wrap="square" lIns="134341" tIns="134341" rIns="134341" bIns="134341" numCol="1" spcCol="1270" anchor="ctr" anchorCtr="0">
                      <a:noAutofit/>
                    </a:bodyPr>
                    <a:lstStyle/>
                    <a:p>
                      <a:pPr algn="ctr" defTabSz="889000">
                        <a:lnSpc>
                          <a:spcPct val="90000"/>
                        </a:lnSpc>
                        <a:spcAft>
                          <a:spcPts val="35"/>
                        </a:spcAft>
                      </a:pPr>
                      <a:r>
                        <a:rPr lang="es-CO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</a:rPr>
                        <a:t>Dataframe de características</a:t>
                      </a:r>
                    </a:p>
                  </p:txBody>
                </p:sp>
              </p:grpSp>
              <p:cxnSp>
                <p:nvCxnSpPr>
                  <p:cNvPr id="97" name="Conector: angular 96">
                    <a:extLst>
                      <a:ext uri="{FF2B5EF4-FFF2-40B4-BE49-F238E27FC236}">
                        <a16:creationId xmlns:a16="http://schemas.microsoft.com/office/drawing/2014/main" id="{36559694-CC0E-2AB8-0E85-233263EE8E5D}"/>
                      </a:ext>
                    </a:extLst>
                  </p:cNvPr>
                  <p:cNvCxnSpPr>
                    <a:cxnSpLocks/>
                    <a:endCxn id="10" idx="0"/>
                  </p:cNvCxnSpPr>
                  <p:nvPr/>
                </p:nvCxnSpPr>
                <p:spPr>
                  <a:xfrm rot="10800000" flipV="1">
                    <a:off x="8499143" y="3318882"/>
                    <a:ext cx="1711024" cy="432358"/>
                  </a:xfrm>
                  <a:prstGeom prst="bentConnector2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Conector: angular 112">
                    <a:extLst>
                      <a:ext uri="{FF2B5EF4-FFF2-40B4-BE49-F238E27FC236}">
                        <a16:creationId xmlns:a16="http://schemas.microsoft.com/office/drawing/2014/main" id="{FBD00527-23A5-A74F-17BF-B50DC6D025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6622290" y="3325829"/>
                    <a:ext cx="1876852" cy="404706"/>
                  </a:xfrm>
                  <a:prstGeom prst="bentConnector3">
                    <a:avLst>
                      <a:gd name="adj1" fmla="val 100242"/>
                    </a:avLst>
                  </a:prstGeom>
                  <a:ln w="28575"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3" name="Conector: angular 122">
                  <a:extLst>
                    <a:ext uri="{FF2B5EF4-FFF2-40B4-BE49-F238E27FC236}">
                      <a16:creationId xmlns:a16="http://schemas.microsoft.com/office/drawing/2014/main" id="{2C17284E-FA99-6C60-A80A-3B0C475933C6}"/>
                    </a:ext>
                  </a:extLst>
                </p:cNvPr>
                <p:cNvCxnSpPr>
                  <a:cxnSpLocks/>
                  <a:stCxn id="20" idx="2"/>
                  <a:endCxn id="145" idx="0"/>
                </p:cNvCxnSpPr>
                <p:nvPr/>
              </p:nvCxnSpPr>
              <p:spPr>
                <a:xfrm rot="5400000">
                  <a:off x="10391641" y="4180864"/>
                  <a:ext cx="456884" cy="1"/>
                </a:xfrm>
                <a:prstGeom prst="bentConnector3">
                  <a:avLst>
                    <a:gd name="adj1" fmla="val 50000"/>
                  </a:avLst>
                </a:prstGeom>
                <a:ln w="28575"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Forma libre: forma 49">
                <a:extLst>
                  <a:ext uri="{FF2B5EF4-FFF2-40B4-BE49-F238E27FC236}">
                    <a16:creationId xmlns:a16="http://schemas.microsoft.com/office/drawing/2014/main" id="{CBA9EA7A-B9A1-5F58-E2D0-B131351093EA}"/>
                  </a:ext>
                </a:extLst>
              </p:cNvPr>
              <p:cNvSpPr/>
              <p:nvPr/>
            </p:nvSpPr>
            <p:spPr>
              <a:xfrm>
                <a:off x="9605839" y="4352041"/>
                <a:ext cx="2028486" cy="835792"/>
              </a:xfrm>
              <a:prstGeom prst="roundRect">
                <a:avLst/>
              </a:prstGeom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134341" tIns="134341" rIns="134341" bIns="134341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Aft>
                    <a:spcPts val="35"/>
                  </a:spcAft>
                </a:pPr>
                <a:r>
                  <a:rPr lang="en-CA" sz="1600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</a:rPr>
                  <a:t>Las </a:t>
                </a:r>
                <a:r>
                  <a:rPr lang="es-CO" sz="1600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</a:rPr>
                  <a:t>características más importantes del corazón</a:t>
                </a:r>
              </a:p>
            </p:txBody>
          </p:sp>
        </p:grpSp>
        <p:cxnSp>
          <p:nvCxnSpPr>
            <p:cNvPr id="168" name="Conector: angular 167">
              <a:extLst>
                <a:ext uri="{FF2B5EF4-FFF2-40B4-BE49-F238E27FC236}">
                  <a16:creationId xmlns:a16="http://schemas.microsoft.com/office/drawing/2014/main" id="{77EBA335-4B80-B11E-4876-BD233B768982}"/>
                </a:ext>
              </a:extLst>
            </p:cNvPr>
            <p:cNvCxnSpPr>
              <a:stCxn id="50" idx="2"/>
              <a:endCxn id="62" idx="1"/>
            </p:cNvCxnSpPr>
            <p:nvPr/>
          </p:nvCxnSpPr>
          <p:spPr>
            <a:xfrm rot="16200000" flipH="1">
              <a:off x="8104126" y="5256131"/>
              <a:ext cx="748368" cy="476907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: angular 169">
              <a:extLst>
                <a:ext uri="{FF2B5EF4-FFF2-40B4-BE49-F238E27FC236}">
                  <a16:creationId xmlns:a16="http://schemas.microsoft.com/office/drawing/2014/main" id="{0A9353A3-CAAB-7A6E-1CAA-3306F31D22BB}"/>
                </a:ext>
              </a:extLst>
            </p:cNvPr>
            <p:cNvCxnSpPr>
              <a:stCxn id="145" idx="3"/>
              <a:endCxn id="62" idx="3"/>
            </p:cNvCxnSpPr>
            <p:nvPr/>
          </p:nvCxnSpPr>
          <p:spPr>
            <a:xfrm flipH="1">
              <a:off x="11120237" y="4675296"/>
              <a:ext cx="485579" cy="1193473"/>
            </a:xfrm>
            <a:prstGeom prst="bentConnector3">
              <a:avLst>
                <a:gd name="adj1" fmla="val -47078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upo 173">
            <a:extLst>
              <a:ext uri="{FF2B5EF4-FFF2-40B4-BE49-F238E27FC236}">
                <a16:creationId xmlns:a16="http://schemas.microsoft.com/office/drawing/2014/main" id="{A2E805EF-573B-F4CB-64BA-2201EE70C59A}"/>
              </a:ext>
            </a:extLst>
          </p:cNvPr>
          <p:cNvGrpSpPr/>
          <p:nvPr/>
        </p:nvGrpSpPr>
        <p:grpSpPr>
          <a:xfrm>
            <a:off x="5879799" y="4157457"/>
            <a:ext cx="5894578" cy="1193473"/>
            <a:chOff x="5549681" y="2457450"/>
            <a:chExt cx="5894578" cy="1193473"/>
          </a:xfrm>
        </p:grpSpPr>
        <p:sp>
          <p:nvSpPr>
            <p:cNvPr id="177" name="Rectángulo 176">
              <a:extLst>
                <a:ext uri="{FF2B5EF4-FFF2-40B4-BE49-F238E27FC236}">
                  <a16:creationId xmlns:a16="http://schemas.microsoft.com/office/drawing/2014/main" id="{1B9CCC64-85CB-3ECE-6F55-6474232FED45}"/>
                </a:ext>
              </a:extLst>
            </p:cNvPr>
            <p:cNvSpPr/>
            <p:nvPr/>
          </p:nvSpPr>
          <p:spPr>
            <a:xfrm>
              <a:off x="6467204" y="2457450"/>
              <a:ext cx="4977055" cy="1193473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76" name="CuadroTexto 175">
              <a:extLst>
                <a:ext uri="{FF2B5EF4-FFF2-40B4-BE49-F238E27FC236}">
                  <a16:creationId xmlns:a16="http://schemas.microsoft.com/office/drawing/2014/main" id="{33E48728-E6D2-5D68-604C-8AC186FFECAA}"/>
                </a:ext>
              </a:extLst>
            </p:cNvPr>
            <p:cNvSpPr txBox="1"/>
            <p:nvPr/>
          </p:nvSpPr>
          <p:spPr>
            <a:xfrm>
              <a:off x="5549681" y="2809559"/>
              <a:ext cx="111103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600" dirty="0">
                  <a:solidFill>
                    <a:schemeClr val="accent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Grupo 4</a:t>
              </a:r>
            </a:p>
          </p:txBody>
        </p:sp>
      </p:grp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F632AE52-C1FD-B5DB-1758-CB8389081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621345"/>
              </p:ext>
            </p:extLst>
          </p:nvPr>
        </p:nvGraphicFramePr>
        <p:xfrm>
          <a:off x="2550094" y="4820184"/>
          <a:ext cx="3848493" cy="17543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5271">
                  <a:extLst>
                    <a:ext uri="{9D8B030D-6E8A-4147-A177-3AD203B41FA5}">
                      <a16:colId xmlns:a16="http://schemas.microsoft.com/office/drawing/2014/main" val="4112082408"/>
                    </a:ext>
                  </a:extLst>
                </a:gridCol>
                <a:gridCol w="1016611">
                  <a:extLst>
                    <a:ext uri="{9D8B030D-6E8A-4147-A177-3AD203B41FA5}">
                      <a16:colId xmlns:a16="http://schemas.microsoft.com/office/drawing/2014/main" val="587688754"/>
                    </a:ext>
                  </a:extLst>
                </a:gridCol>
                <a:gridCol w="1016611">
                  <a:extLst>
                    <a:ext uri="{9D8B030D-6E8A-4147-A177-3AD203B41FA5}">
                      <a16:colId xmlns:a16="http://schemas.microsoft.com/office/drawing/2014/main" val="1847367059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Etapa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6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BIS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6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Clase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685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Despierto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100-80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6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777475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Sedación moderada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80-60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6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9058105"/>
                  </a:ext>
                </a:extLst>
              </a:tr>
              <a:tr h="2230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Anestesia general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60-40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6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6404407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Anestesia profunda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40-20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6942819"/>
                  </a:ext>
                </a:extLst>
              </a:tr>
            </a:tbl>
          </a:graphicData>
        </a:graphic>
      </p:graphicFrame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7BE3549-58FC-3978-C538-EBA11C0505BE}"/>
              </a:ext>
            </a:extLst>
          </p:cNvPr>
          <p:cNvCxnSpPr>
            <a:cxnSpLocks/>
          </p:cNvCxnSpPr>
          <p:nvPr/>
        </p:nvCxnSpPr>
        <p:spPr>
          <a:xfrm flipH="1">
            <a:off x="6477406" y="5870136"/>
            <a:ext cx="1441891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4FFADFA6-EA67-5C9B-B05D-BD046251DC84}"/>
              </a:ext>
            </a:extLst>
          </p:cNvPr>
          <p:cNvCxnSpPr>
            <a:stCxn id="18" idx="3"/>
            <a:endCxn id="58" idx="0"/>
          </p:cNvCxnSpPr>
          <p:nvPr/>
        </p:nvCxnSpPr>
        <p:spPr>
          <a:xfrm>
            <a:off x="2199982" y="1817217"/>
            <a:ext cx="1457163" cy="255506"/>
          </a:xfrm>
          <a:prstGeom prst="bentConnector2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727D279-B39F-FC4F-69E4-1FE390CDEFD3}"/>
              </a:ext>
            </a:extLst>
          </p:cNvPr>
          <p:cNvCxnSpPr>
            <a:stCxn id="61" idx="3"/>
            <a:endCxn id="58" idx="1"/>
          </p:cNvCxnSpPr>
          <p:nvPr/>
        </p:nvCxnSpPr>
        <p:spPr>
          <a:xfrm>
            <a:off x="2199984" y="2667194"/>
            <a:ext cx="278372" cy="385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532FDE4C-917A-880B-F61B-02E03C04299D}"/>
              </a:ext>
            </a:extLst>
          </p:cNvPr>
          <p:cNvCxnSpPr>
            <a:cxnSpLocks/>
            <a:stCxn id="45" idx="3"/>
            <a:endCxn id="49" idx="2"/>
          </p:cNvCxnSpPr>
          <p:nvPr/>
        </p:nvCxnSpPr>
        <p:spPr>
          <a:xfrm flipV="1">
            <a:off x="2235032" y="2982245"/>
            <a:ext cx="3869705" cy="555841"/>
          </a:xfrm>
          <a:prstGeom prst="bentConnector2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06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7">
            <a:extLst>
              <a:ext uri="{FF2B5EF4-FFF2-40B4-BE49-F238E27FC236}">
                <a16:creationId xmlns:a16="http://schemas.microsoft.com/office/drawing/2014/main" id="{2D444D8F-1518-87BA-3851-0307BFAC2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22" y="491464"/>
            <a:ext cx="4314640" cy="418581"/>
          </a:xfrm>
        </p:spPr>
        <p:txBody>
          <a:bodyPr>
            <a:noAutofit/>
          </a:bodyPr>
          <a:lstStyle/>
          <a:p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Desarrollo de la metodología</a:t>
            </a: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es-CO" sz="3600" dirty="0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B1AC0A94-8A81-BDC0-1ACA-EBF00E0AC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24</a:t>
            </a:fld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4F0D335-E8DC-0FA3-CA2E-F6BF91BF35C3}"/>
              </a:ext>
            </a:extLst>
          </p:cNvPr>
          <p:cNvSpPr txBox="1"/>
          <p:nvPr/>
        </p:nvSpPr>
        <p:spPr>
          <a:xfrm>
            <a:off x="357178" y="879028"/>
            <a:ext cx="1141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Propuesta de procedimiento para analizar la relación cerebro-corazón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EF122E1-A7CE-810D-26ED-A7B9ECE56495}"/>
              </a:ext>
            </a:extLst>
          </p:cNvPr>
          <p:cNvGrpSpPr/>
          <p:nvPr/>
        </p:nvGrpSpPr>
        <p:grpSpPr>
          <a:xfrm>
            <a:off x="6962775" y="1902657"/>
            <a:ext cx="5364200" cy="4364036"/>
            <a:chOff x="6645745" y="2127433"/>
            <a:chExt cx="4877530" cy="4457811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A74FD8B9-FD92-3D25-B56E-63BC0BF55AF3}"/>
                </a:ext>
              </a:extLst>
            </p:cNvPr>
            <p:cNvSpPr txBox="1"/>
            <p:nvPr/>
          </p:nvSpPr>
          <p:spPr>
            <a:xfrm>
              <a:off x="7161071" y="2127433"/>
              <a:ext cx="4362204" cy="404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dirty="0">
                  <a:solidFill>
                    <a:schemeClr val="accent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Relación</a:t>
              </a:r>
              <a:r>
                <a:rPr lang="en-US" dirty="0">
                  <a:solidFill>
                    <a:schemeClr val="accent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entre </a:t>
              </a:r>
              <a:r>
                <a:rPr lang="en-US" dirty="0" err="1">
                  <a:solidFill>
                    <a:schemeClr val="accent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el</a:t>
              </a:r>
              <a:r>
                <a:rPr lang="en-US" dirty="0">
                  <a:solidFill>
                    <a:schemeClr val="accent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s-CO" dirty="0">
                  <a:solidFill>
                    <a:schemeClr val="accent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cerebro</a:t>
              </a:r>
              <a:r>
                <a:rPr lang="en-US" dirty="0">
                  <a:solidFill>
                    <a:schemeClr val="accent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y </a:t>
              </a:r>
              <a:r>
                <a:rPr lang="es-CO" dirty="0">
                  <a:solidFill>
                    <a:schemeClr val="accent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corazón</a:t>
              </a:r>
              <a:r>
                <a:rPr lang="en-US" dirty="0">
                  <a:solidFill>
                    <a:schemeClr val="accent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es-CO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28F8B12-CE74-45FE-B678-9E63CC16A7BB}"/>
                </a:ext>
              </a:extLst>
            </p:cNvPr>
            <p:cNvSpPr/>
            <p:nvPr/>
          </p:nvSpPr>
          <p:spPr>
            <a:xfrm>
              <a:off x="6645745" y="2586117"/>
              <a:ext cx="4499540" cy="3999127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917DEE57-E829-0855-8A3A-705D45B2E267}"/>
              </a:ext>
            </a:extLst>
          </p:cNvPr>
          <p:cNvGrpSpPr/>
          <p:nvPr/>
        </p:nvGrpSpPr>
        <p:grpSpPr>
          <a:xfrm>
            <a:off x="381653" y="1770428"/>
            <a:ext cx="11209098" cy="2229527"/>
            <a:chOff x="1029202" y="1907569"/>
            <a:chExt cx="11209098" cy="2229527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780A138A-D309-8CB2-3356-EAAA8A582657}"/>
                </a:ext>
              </a:extLst>
            </p:cNvPr>
            <p:cNvGrpSpPr/>
            <p:nvPr/>
          </p:nvGrpSpPr>
          <p:grpSpPr>
            <a:xfrm>
              <a:off x="1029202" y="1907569"/>
              <a:ext cx="11209098" cy="2229527"/>
              <a:chOff x="1503627" y="1430412"/>
              <a:chExt cx="11209098" cy="2229527"/>
            </a:xfrm>
          </p:grpSpPr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99F10F91-9746-E2C0-419F-6453551F657D}"/>
                  </a:ext>
                </a:extLst>
              </p:cNvPr>
              <p:cNvGrpSpPr/>
              <p:nvPr/>
            </p:nvGrpSpPr>
            <p:grpSpPr>
              <a:xfrm>
                <a:off x="1503627" y="1961929"/>
                <a:ext cx="11209098" cy="1698010"/>
                <a:chOff x="1503627" y="1961929"/>
                <a:chExt cx="11209098" cy="1698010"/>
              </a:xfrm>
            </p:grpSpPr>
            <p:grpSp>
              <p:nvGrpSpPr>
                <p:cNvPr id="46" name="Grupo 45">
                  <a:extLst>
                    <a:ext uri="{FF2B5EF4-FFF2-40B4-BE49-F238E27FC236}">
                      <a16:creationId xmlns:a16="http://schemas.microsoft.com/office/drawing/2014/main" id="{49EF2E86-8EB9-774F-FC5D-5EE0F8FF0DB0}"/>
                    </a:ext>
                  </a:extLst>
                </p:cNvPr>
                <p:cNvGrpSpPr/>
                <p:nvPr/>
              </p:nvGrpSpPr>
              <p:grpSpPr>
                <a:xfrm>
                  <a:off x="1503627" y="1961929"/>
                  <a:ext cx="11209098" cy="1127417"/>
                  <a:chOff x="1471920" y="1949189"/>
                  <a:chExt cx="11167788" cy="1206729"/>
                </a:xfrm>
              </p:grpSpPr>
              <p:grpSp>
                <p:nvGrpSpPr>
                  <p:cNvPr id="55" name="Grupo 54">
                    <a:extLst>
                      <a:ext uri="{FF2B5EF4-FFF2-40B4-BE49-F238E27FC236}">
                        <a16:creationId xmlns:a16="http://schemas.microsoft.com/office/drawing/2014/main" id="{3D1856C8-7889-BA46-B10A-C2B221B144BF}"/>
                      </a:ext>
                    </a:extLst>
                  </p:cNvPr>
                  <p:cNvGrpSpPr/>
                  <p:nvPr/>
                </p:nvGrpSpPr>
                <p:grpSpPr>
                  <a:xfrm>
                    <a:off x="1471920" y="1949189"/>
                    <a:ext cx="4271745" cy="1206729"/>
                    <a:chOff x="2048658" y="2689331"/>
                    <a:chExt cx="4239603" cy="1187438"/>
                  </a:xfrm>
                </p:grpSpPr>
                <p:sp>
                  <p:nvSpPr>
                    <p:cNvPr id="61" name="Forma libre: forma 60">
                      <a:extLst>
                        <a:ext uri="{FF2B5EF4-FFF2-40B4-BE49-F238E27FC236}">
                          <a16:creationId xmlns:a16="http://schemas.microsoft.com/office/drawing/2014/main" id="{FD06FBAD-789F-BB51-F752-5CBE462278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8658" y="3010954"/>
                      <a:ext cx="1595753" cy="542980"/>
                    </a:xfrm>
                    <a:prstGeom prst="roundRect">
                      <a:avLst/>
                    </a:prstGeom>
                    <a:ln w="28575"/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spcFirstLastPara="0" vert="horz" wrap="square" lIns="134341" tIns="134341" rIns="134341" bIns="134341" numCol="1" spcCol="1270" anchor="ctr" anchorCtr="0">
                      <a:noAutofit/>
                    </a:bodyPr>
                    <a:lstStyle/>
                    <a:p>
                      <a:pPr algn="ctr" defTabSz="889000">
                        <a:lnSpc>
                          <a:spcPct val="90000"/>
                        </a:lnSpc>
                        <a:spcAft>
                          <a:spcPts val="35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</a:rPr>
                        <a:t>ECG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</a:rPr>
                        <a:t>procesada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</a:rPr>
                        <a:t> </a:t>
                      </a:r>
                    </a:p>
                  </p:txBody>
                </p:sp>
                <p:sp>
                  <p:nvSpPr>
                    <p:cNvPr id="58" name="Forma libre: forma 57">
                      <a:extLst>
                        <a:ext uri="{FF2B5EF4-FFF2-40B4-BE49-F238E27FC236}">
                          <a16:creationId xmlns:a16="http://schemas.microsoft.com/office/drawing/2014/main" id="{01069A35-A021-32BD-50C0-2A9CD93E5F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57046" y="2689331"/>
                      <a:ext cx="2331215" cy="1187438"/>
                    </a:xfrm>
                    <a:prstGeom prst="roundRect">
                      <a:avLst/>
                    </a:prstGeom>
                    <a:ln w="28575"/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spcFirstLastPara="0" vert="horz" wrap="square" lIns="134341" tIns="134341" rIns="134341" bIns="134341" numCol="1" spcCol="1270" anchor="ctr" anchorCtr="0">
                      <a:noAutofit/>
                    </a:bodyPr>
                    <a:lstStyle/>
                    <a:p>
                      <a:pPr algn="ctr" defTabSz="889000">
                        <a:lnSpc>
                          <a:spcPct val="90000"/>
                        </a:lnSpc>
                        <a:spcAft>
                          <a:spcPts val="35"/>
                        </a:spcAft>
                      </a:pPr>
                      <a:endParaRPr lang="es-CO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  <a:p>
                      <a:pPr algn="ctr" defTabSz="889000">
                        <a:lnSpc>
                          <a:spcPct val="90000"/>
                        </a:lnSpc>
                        <a:spcAft>
                          <a:spcPts val="35"/>
                        </a:spcAft>
                      </a:pPr>
                      <a:r>
                        <a:rPr lang="es-CO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</a:rPr>
                        <a:t>Descomposición de las señales en diferentes bandas de frecuencia</a:t>
                      </a:r>
                    </a:p>
                    <a:p>
                      <a:pPr algn="ctr" defTabSz="889000">
                        <a:lnSpc>
                          <a:spcPct val="90000"/>
                        </a:lnSpc>
                        <a:spcAft>
                          <a:spcPts val="35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p:txBody>
                </p:sp>
              </p:grpSp>
              <p:sp>
                <p:nvSpPr>
                  <p:cNvPr id="49" name="Forma libre: forma 48">
                    <a:extLst>
                      <a:ext uri="{FF2B5EF4-FFF2-40B4-BE49-F238E27FC236}">
                        <a16:creationId xmlns:a16="http://schemas.microsoft.com/office/drawing/2014/main" id="{3C0AB832-36A6-26BE-EBA8-717E23701570}"/>
                      </a:ext>
                    </a:extLst>
                  </p:cNvPr>
                  <p:cNvSpPr/>
                  <p:nvPr/>
                </p:nvSpPr>
                <p:spPr>
                  <a:xfrm>
                    <a:off x="6075721" y="2173027"/>
                    <a:ext cx="1717988" cy="738163"/>
                  </a:xfrm>
                  <a:prstGeom prst="roundRect">
                    <a:avLst/>
                  </a:prstGeom>
                  <a:ln w="28575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0" vert="horz" wrap="square" lIns="134341" tIns="134341" rIns="134341" bIns="134341" numCol="1" spcCol="1270" anchor="ctr" anchorCtr="0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Aft>
                        <a:spcPts val="35"/>
                      </a:spcAft>
                    </a:pPr>
                    <a:r>
                      <a:rPr lang="es-CO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</a:rPr>
                      <a:t>Extracción</a:t>
                    </a:r>
                    <a:r>
                      <a:rPr lang="en-CA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</a:rPr>
                      <a:t> de </a:t>
                    </a:r>
                    <a:r>
                      <a:rPr lang="es-CO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</a:rPr>
                      <a:t>características</a:t>
                    </a:r>
                  </a:p>
                </p:txBody>
              </p:sp>
              <p:sp>
                <p:nvSpPr>
                  <p:cNvPr id="50" name="Forma libre: forma 49">
                    <a:extLst>
                      <a:ext uri="{FF2B5EF4-FFF2-40B4-BE49-F238E27FC236}">
                        <a16:creationId xmlns:a16="http://schemas.microsoft.com/office/drawing/2014/main" id="{0B10B6EE-937B-1024-C04F-8F66C593ADF0}"/>
                      </a:ext>
                    </a:extLst>
                  </p:cNvPr>
                  <p:cNvSpPr/>
                  <p:nvPr/>
                </p:nvSpPr>
                <p:spPr>
                  <a:xfrm>
                    <a:off x="10583350" y="2164392"/>
                    <a:ext cx="2056358" cy="755431"/>
                  </a:xfrm>
                  <a:prstGeom prst="roundRect">
                    <a:avLst/>
                  </a:prstGeom>
                  <a:ln w="28575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0" vert="horz" wrap="square" lIns="134341" tIns="134341" rIns="134341" bIns="134341" numCol="1" spcCol="1270" anchor="ctr" anchorCtr="0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Aft>
                        <a:spcPts val="35"/>
                      </a:spcAft>
                    </a:pPr>
                    <a:r>
                      <a:rPr lang="en-CA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</a:rPr>
                      <a:t>Las </a:t>
                    </a:r>
                    <a:r>
                      <a:rPr lang="es-CO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</a:rPr>
                      <a:t>características más importantes</a:t>
                    </a:r>
                  </a:p>
                </p:txBody>
              </p:sp>
            </p:grpSp>
            <p:sp>
              <p:nvSpPr>
                <p:cNvPr id="45" name="Forma libre: forma 44">
                  <a:extLst>
                    <a:ext uri="{FF2B5EF4-FFF2-40B4-BE49-F238E27FC236}">
                      <a16:creationId xmlns:a16="http://schemas.microsoft.com/office/drawing/2014/main" id="{1B81E6E7-BCD1-0F4F-EAA6-B53688AF3DED}"/>
                    </a:ext>
                  </a:extLst>
                </p:cNvPr>
                <p:cNvSpPr/>
                <p:nvPr/>
              </p:nvSpPr>
              <p:spPr>
                <a:xfrm>
                  <a:off x="1539596" y="3167761"/>
                  <a:ext cx="1613797" cy="492178"/>
                </a:xfrm>
                <a:prstGeom prst="roundRect">
                  <a:avLst/>
                </a:prstGeom>
                <a:ln w="28575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134341" tIns="134341" rIns="134341" bIns="134341" numCol="1" spcCol="1270" anchor="ctr" anchorCtr="0">
                  <a:noAutofit/>
                </a:bodyPr>
                <a:lstStyle/>
                <a:p>
                  <a:pPr algn="ctr" defTabSz="889000">
                    <a:lnSpc>
                      <a:spcPct val="90000"/>
                    </a:lnSpc>
                    <a:spcAft>
                      <a:spcPts val="35"/>
                    </a:spcAft>
                  </a:pPr>
                  <a:r>
                    <a:rPr lang="en-CA" sz="1600" dirty="0">
                      <a:solidFill>
                        <a:schemeClr val="tx1"/>
                      </a:solidFill>
                      <a:latin typeface="Roboto"/>
                      <a:ea typeface="Roboto"/>
                      <a:cs typeface="Roboto"/>
                    </a:rPr>
                    <a:t>VFC</a:t>
                  </a:r>
                </a:p>
              </p:txBody>
            </p:sp>
          </p:grpSp>
          <p:sp>
            <p:nvSpPr>
              <p:cNvPr id="18" name="Forma libre: forma 17">
                <a:extLst>
                  <a:ext uri="{FF2B5EF4-FFF2-40B4-BE49-F238E27FC236}">
                    <a16:creationId xmlns:a16="http://schemas.microsoft.com/office/drawing/2014/main" id="{3B10B571-C87A-5868-4ABF-CFA2721E8AAF}"/>
                  </a:ext>
                </a:extLst>
              </p:cNvPr>
              <p:cNvSpPr/>
              <p:nvPr/>
            </p:nvSpPr>
            <p:spPr>
              <a:xfrm>
                <a:off x="1539595" y="1430412"/>
                <a:ext cx="1613798" cy="515533"/>
              </a:xfrm>
              <a:prstGeom prst="roundRect">
                <a:avLst/>
              </a:prstGeom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134341" tIns="134341" rIns="134341" bIns="134341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Aft>
                    <a:spcPts val="35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</a:rPr>
                  <a:t>EEGs </a:t>
                </a:r>
                <a:r>
                  <a:rPr lang="en-US" sz="1600" dirty="0" err="1">
                    <a:solidFill>
                      <a:schemeClr val="tx1"/>
                    </a:solidFill>
                    <a:latin typeface="Roboto"/>
                    <a:ea typeface="Roboto"/>
                    <a:cs typeface="Roboto"/>
                  </a:rPr>
                  <a:t>procesadas</a:t>
                </a:r>
                <a:endParaRPr lang="en-US" sz="1600" dirty="0">
                  <a:solidFill>
                    <a:schemeClr val="tx1"/>
                  </a:solidFill>
                  <a:latin typeface="Roboto"/>
                  <a:ea typeface="Roboto"/>
                  <a:cs typeface="Roboto"/>
                </a:endParaRPr>
              </a:p>
            </p:txBody>
          </p:sp>
        </p:grpSp>
        <p:cxnSp>
          <p:nvCxnSpPr>
            <p:cNvPr id="23" name="Conector: angular 22">
              <a:extLst>
                <a:ext uri="{FF2B5EF4-FFF2-40B4-BE49-F238E27FC236}">
                  <a16:creationId xmlns:a16="http://schemas.microsoft.com/office/drawing/2014/main" id="{4869C36F-CCA8-4230-BD83-41C05EE5D792}"/>
                </a:ext>
              </a:extLst>
            </p:cNvPr>
            <p:cNvCxnSpPr>
              <a:cxnSpLocks/>
              <a:stCxn id="45" idx="3"/>
              <a:endCxn id="49" idx="2"/>
            </p:cNvCxnSpPr>
            <p:nvPr/>
          </p:nvCxnSpPr>
          <p:spPr>
            <a:xfrm flipV="1">
              <a:off x="2678968" y="3337859"/>
              <a:ext cx="3833237" cy="553148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Forma libre: forma 48">
            <a:extLst>
              <a:ext uri="{FF2B5EF4-FFF2-40B4-BE49-F238E27FC236}">
                <a16:creationId xmlns:a16="http://schemas.microsoft.com/office/drawing/2014/main" id="{9E261E31-E5B2-936F-2875-FD2883764593}"/>
              </a:ext>
            </a:extLst>
          </p:cNvPr>
          <p:cNvSpPr/>
          <p:nvPr/>
        </p:nvSpPr>
        <p:spPr>
          <a:xfrm>
            <a:off x="7194093" y="2596880"/>
            <a:ext cx="1869614" cy="518030"/>
          </a:xfrm>
          <a:prstGeom prst="round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134341" tIns="134341" rIns="134341" bIns="134341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Aft>
                <a:spcPts val="35"/>
              </a:spcAft>
            </a:pPr>
            <a:r>
              <a:rPr lang="es-CO" sz="1600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Dataframe de características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CECB6708-0911-333D-396D-063809D9929C}"/>
              </a:ext>
            </a:extLst>
          </p:cNvPr>
          <p:cNvGrpSpPr/>
          <p:nvPr/>
        </p:nvGrpSpPr>
        <p:grpSpPr>
          <a:xfrm>
            <a:off x="9360787" y="3485808"/>
            <a:ext cx="2395966" cy="2528990"/>
            <a:chOff x="9360787" y="3485808"/>
            <a:chExt cx="2395966" cy="2528990"/>
          </a:xfrm>
        </p:grpSpPr>
        <p:grpSp>
          <p:nvGrpSpPr>
            <p:cNvPr id="102" name="Grupo 101">
              <a:extLst>
                <a:ext uri="{FF2B5EF4-FFF2-40B4-BE49-F238E27FC236}">
                  <a16:creationId xmlns:a16="http://schemas.microsoft.com/office/drawing/2014/main" id="{46A448D4-2B28-ADA5-21E6-8350EFBD1576}"/>
                </a:ext>
              </a:extLst>
            </p:cNvPr>
            <p:cNvGrpSpPr/>
            <p:nvPr/>
          </p:nvGrpSpPr>
          <p:grpSpPr>
            <a:xfrm>
              <a:off x="9360787" y="4441379"/>
              <a:ext cx="2395966" cy="1573419"/>
              <a:chOff x="8734963" y="4613314"/>
              <a:chExt cx="2395966" cy="1573419"/>
            </a:xfrm>
          </p:grpSpPr>
          <p:sp>
            <p:nvSpPr>
              <p:cNvPr id="4" name="Forma libre: forma 61">
                <a:extLst>
                  <a:ext uri="{FF2B5EF4-FFF2-40B4-BE49-F238E27FC236}">
                    <a16:creationId xmlns:a16="http://schemas.microsoft.com/office/drawing/2014/main" id="{2BE18804-E91F-2A46-9546-F4E81DA88239}"/>
                  </a:ext>
                </a:extLst>
              </p:cNvPr>
              <p:cNvSpPr/>
              <p:nvPr/>
            </p:nvSpPr>
            <p:spPr>
              <a:xfrm>
                <a:off x="8734963" y="5573052"/>
                <a:ext cx="2395966" cy="613681"/>
              </a:xfrm>
              <a:prstGeom prst="roundRect">
                <a:avLst/>
              </a:prstGeom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134341" tIns="134341" rIns="134341" bIns="134341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Aft>
                    <a:spcPts val="35"/>
                  </a:spcAft>
                </a:pPr>
                <a:r>
                  <a:rPr lang="es-CO" sz="1600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</a:rPr>
                  <a:t>Clasificación</a:t>
                </a:r>
                <a:r>
                  <a:rPr lang="en-CA" sz="1600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</a:rPr>
                  <a:t> de </a:t>
                </a:r>
                <a:r>
                  <a:rPr lang="es-CO" sz="1600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</a:rPr>
                  <a:t>los</a:t>
                </a:r>
                <a:r>
                  <a:rPr lang="en-CA" sz="1600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</a:rPr>
                  <a:t> </a:t>
                </a:r>
                <a:r>
                  <a:rPr lang="es-CO" sz="1600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</a:rPr>
                  <a:t>estados</a:t>
                </a:r>
                <a:r>
                  <a:rPr lang="en-CA" sz="1600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</a:rPr>
                  <a:t> de la </a:t>
                </a:r>
                <a:r>
                  <a:rPr lang="es-CO" sz="1600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</a:rPr>
                  <a:t>anestesia</a:t>
                </a:r>
              </a:p>
            </p:txBody>
          </p:sp>
          <p:sp>
            <p:nvSpPr>
              <p:cNvPr id="9" name="Forma libre: forma 61">
                <a:extLst>
                  <a:ext uri="{FF2B5EF4-FFF2-40B4-BE49-F238E27FC236}">
                    <a16:creationId xmlns:a16="http://schemas.microsoft.com/office/drawing/2014/main" id="{61C158EB-C25B-7DDE-0139-99A48EB0232C}"/>
                  </a:ext>
                </a:extLst>
              </p:cNvPr>
              <p:cNvSpPr/>
              <p:nvPr/>
            </p:nvSpPr>
            <p:spPr>
              <a:xfrm>
                <a:off x="8760951" y="4613314"/>
                <a:ext cx="2343990" cy="613681"/>
              </a:xfrm>
              <a:prstGeom prst="roundRect">
                <a:avLst/>
              </a:prstGeom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134341" tIns="134341" rIns="134341" bIns="134341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Aft>
                    <a:spcPts val="35"/>
                  </a:spcAft>
                </a:pPr>
                <a:endParaRPr lang="es-ES" sz="1600" dirty="0"/>
              </a:p>
              <a:p>
                <a:pPr algn="ctr" defTabSz="889000">
                  <a:lnSpc>
                    <a:spcPct val="90000"/>
                  </a:lnSpc>
                  <a:spcAft>
                    <a:spcPts val="35"/>
                  </a:spcAft>
                </a:pPr>
                <a:r>
                  <a:rPr lang="es-ES" sz="16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Implementación del análisis de MI y NI</a:t>
                </a:r>
              </a:p>
              <a:p>
                <a:pPr algn="ctr" defTabSz="889000">
                  <a:lnSpc>
                    <a:spcPct val="90000"/>
                  </a:lnSpc>
                  <a:spcAft>
                    <a:spcPts val="35"/>
                  </a:spcAft>
                </a:pPr>
                <a:endParaRPr lang="en-CA" sz="1600" dirty="0">
                  <a:solidFill>
                    <a:schemeClr val="tx1"/>
                  </a:solidFill>
                  <a:latin typeface="Roboto"/>
                  <a:ea typeface="Roboto"/>
                  <a:cs typeface="Roboto"/>
                </a:endParaRPr>
              </a:p>
            </p:txBody>
          </p:sp>
        </p:grpSp>
        <p:sp>
          <p:nvSpPr>
            <p:cNvPr id="37" name="Forma libre: forma 61">
              <a:extLst>
                <a:ext uri="{FF2B5EF4-FFF2-40B4-BE49-F238E27FC236}">
                  <a16:creationId xmlns:a16="http://schemas.microsoft.com/office/drawing/2014/main" id="{38F682DC-EB3C-5111-D02B-8C59839F5FB0}"/>
                </a:ext>
              </a:extLst>
            </p:cNvPr>
            <p:cNvSpPr/>
            <p:nvPr/>
          </p:nvSpPr>
          <p:spPr>
            <a:xfrm>
              <a:off x="9421883" y="3485808"/>
              <a:ext cx="2273774" cy="651148"/>
            </a:xfrm>
            <a:prstGeom prst="roundRect">
              <a:avLst/>
            </a:prstGeom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34341" tIns="134341" rIns="134341" bIns="134341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35"/>
                </a:spcAft>
              </a:pPr>
              <a:r>
                <a:rPr lang="en-CA" sz="1600" dirty="0" err="1">
                  <a:solidFill>
                    <a:schemeClr val="tx1"/>
                  </a:solidFill>
                  <a:latin typeface="Roboto"/>
                  <a:ea typeface="Roboto"/>
                  <a:cs typeface="Roboto"/>
                </a:rPr>
                <a:t>Selección</a:t>
              </a:r>
              <a:r>
                <a:rPr lang="en-CA" sz="1600" dirty="0">
                  <a:solidFill>
                    <a:schemeClr val="tx1"/>
                  </a:solidFill>
                  <a:latin typeface="Roboto"/>
                  <a:ea typeface="Roboto"/>
                  <a:cs typeface="Roboto"/>
                </a:rPr>
                <a:t> de </a:t>
              </a:r>
              <a:r>
                <a:rPr lang="en-CA" sz="1600" dirty="0" err="1">
                  <a:solidFill>
                    <a:schemeClr val="tx1"/>
                  </a:solidFill>
                  <a:latin typeface="Roboto"/>
                  <a:ea typeface="Roboto"/>
                  <a:cs typeface="Roboto"/>
                </a:rPr>
                <a:t>señales</a:t>
              </a:r>
              <a:r>
                <a:rPr lang="en-CA" sz="1600" dirty="0">
                  <a:solidFill>
                    <a:schemeClr val="tx1"/>
                  </a:solidFill>
                  <a:latin typeface="Roboto"/>
                  <a:ea typeface="Roboto"/>
                  <a:cs typeface="Roboto"/>
                </a:rPr>
                <a:t> </a:t>
              </a:r>
              <a:r>
                <a:rPr lang="en-CA" sz="1600" dirty="0" err="1">
                  <a:solidFill>
                    <a:schemeClr val="tx1"/>
                  </a:solidFill>
                  <a:latin typeface="Roboto"/>
                  <a:ea typeface="Roboto"/>
                  <a:cs typeface="Roboto"/>
                </a:rPr>
                <a:t>más</a:t>
              </a:r>
              <a:r>
                <a:rPr lang="en-CA" sz="1600" dirty="0">
                  <a:solidFill>
                    <a:schemeClr val="tx1"/>
                  </a:solidFill>
                  <a:latin typeface="Roboto"/>
                  <a:ea typeface="Roboto"/>
                  <a:cs typeface="Roboto"/>
                </a:rPr>
                <a:t> </a:t>
              </a:r>
              <a:r>
                <a:rPr lang="en-CA" sz="1600" dirty="0" err="1">
                  <a:solidFill>
                    <a:schemeClr val="tx1"/>
                  </a:solidFill>
                  <a:latin typeface="Roboto"/>
                  <a:ea typeface="Roboto"/>
                  <a:cs typeface="Roboto"/>
                </a:rPr>
                <a:t>relevantes</a:t>
              </a:r>
              <a:endParaRPr lang="en-CA" sz="1600" dirty="0">
                <a:solidFill>
                  <a:schemeClr val="tx1"/>
                </a:solidFill>
                <a:latin typeface="Roboto"/>
                <a:ea typeface="Roboto"/>
                <a:cs typeface="Roboto"/>
              </a:endParaRPr>
            </a:p>
          </p:txBody>
        </p:sp>
      </p:grpSp>
      <p:cxnSp>
        <p:nvCxnSpPr>
          <p:cNvPr id="6" name="Conector: angular 5">
            <a:extLst>
              <a:ext uri="{FF2B5EF4-FFF2-40B4-BE49-F238E27FC236}">
                <a16:creationId xmlns:a16="http://schemas.microsoft.com/office/drawing/2014/main" id="{632D706E-D411-70DA-C5AF-F7DE01B29E69}"/>
              </a:ext>
            </a:extLst>
          </p:cNvPr>
          <p:cNvCxnSpPr>
            <a:cxnSpLocks/>
            <a:stCxn id="50" idx="2"/>
            <a:endCxn id="4" idx="1"/>
          </p:cNvCxnSpPr>
          <p:nvPr/>
        </p:nvCxnSpPr>
        <p:spPr>
          <a:xfrm rot="5400000">
            <a:off x="8710191" y="3859380"/>
            <a:ext cx="2499174" cy="1197982"/>
          </a:xfrm>
          <a:prstGeom prst="bentConnector4">
            <a:avLst>
              <a:gd name="adj1" fmla="val 4224"/>
              <a:gd name="adj2" fmla="val 130213"/>
            </a:avLst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FA6D0EF5-FF0C-E942-62DA-FFF13A514F32}"/>
              </a:ext>
            </a:extLst>
          </p:cNvPr>
          <p:cNvCxnSpPr>
            <a:stCxn id="18" idx="3"/>
            <a:endCxn id="58" idx="0"/>
          </p:cNvCxnSpPr>
          <p:nvPr/>
        </p:nvCxnSpPr>
        <p:spPr>
          <a:xfrm>
            <a:off x="2031419" y="2028195"/>
            <a:ext cx="1458992" cy="273750"/>
          </a:xfrm>
          <a:prstGeom prst="bentConnector2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641338DF-035D-B3C3-6725-76F878110304}"/>
              </a:ext>
            </a:extLst>
          </p:cNvPr>
          <p:cNvCxnSpPr>
            <a:stCxn id="61" idx="3"/>
            <a:endCxn id="58" idx="1"/>
          </p:cNvCxnSpPr>
          <p:nvPr/>
        </p:nvCxnSpPr>
        <p:spPr>
          <a:xfrm>
            <a:off x="1995451" y="2865078"/>
            <a:ext cx="316171" cy="57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E4AEE5B-45DA-0A29-6DD9-A8E2011ADA9C}"/>
              </a:ext>
            </a:extLst>
          </p:cNvPr>
          <p:cNvCxnSpPr>
            <a:cxnSpLocks/>
            <a:stCxn id="58" idx="3"/>
            <a:endCxn id="49" idx="1"/>
          </p:cNvCxnSpPr>
          <p:nvPr/>
        </p:nvCxnSpPr>
        <p:spPr>
          <a:xfrm flipV="1">
            <a:off x="4669199" y="2855895"/>
            <a:ext cx="333285" cy="975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83BE80DC-CFF0-1373-AD6C-713DD38D454E}"/>
              </a:ext>
            </a:extLst>
          </p:cNvPr>
          <p:cNvCxnSpPr>
            <a:cxnSpLocks/>
            <a:stCxn id="49" idx="3"/>
            <a:endCxn id="32" idx="1"/>
          </p:cNvCxnSpPr>
          <p:nvPr/>
        </p:nvCxnSpPr>
        <p:spPr>
          <a:xfrm>
            <a:off x="6726827" y="2855895"/>
            <a:ext cx="46726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3F560CF7-EC9E-4322-DD9C-42313AD33CEC}"/>
              </a:ext>
            </a:extLst>
          </p:cNvPr>
          <p:cNvCxnSpPr>
            <a:stCxn id="32" idx="3"/>
            <a:endCxn id="50" idx="1"/>
          </p:cNvCxnSpPr>
          <p:nvPr/>
        </p:nvCxnSpPr>
        <p:spPr>
          <a:xfrm>
            <a:off x="9063707" y="2855895"/>
            <a:ext cx="46308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57EEE585-C439-89DB-CBF5-F33FC317A22C}"/>
              </a:ext>
            </a:extLst>
          </p:cNvPr>
          <p:cNvCxnSpPr>
            <a:stCxn id="50" idx="2"/>
            <a:endCxn id="37" idx="0"/>
          </p:cNvCxnSpPr>
          <p:nvPr/>
        </p:nvCxnSpPr>
        <p:spPr>
          <a:xfrm>
            <a:off x="10558769" y="3208784"/>
            <a:ext cx="1" cy="27702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BF86D8A3-294A-8271-8DCA-788A78A0E719}"/>
              </a:ext>
            </a:extLst>
          </p:cNvPr>
          <p:cNvCxnSpPr>
            <a:stCxn id="37" idx="2"/>
            <a:endCxn id="9" idx="0"/>
          </p:cNvCxnSpPr>
          <p:nvPr/>
        </p:nvCxnSpPr>
        <p:spPr>
          <a:xfrm>
            <a:off x="10558770" y="4136956"/>
            <a:ext cx="0" cy="30442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12704181-831D-8528-A8CF-E47893E95602}"/>
              </a:ext>
            </a:extLst>
          </p:cNvPr>
          <p:cNvCxnSpPr>
            <a:stCxn id="9" idx="2"/>
            <a:endCxn id="4" idx="0"/>
          </p:cNvCxnSpPr>
          <p:nvPr/>
        </p:nvCxnSpPr>
        <p:spPr>
          <a:xfrm>
            <a:off x="10558770" y="5055060"/>
            <a:ext cx="0" cy="34605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397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24AA4-43B1-82C8-3AD8-6E31657FE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61851"/>
            <a:ext cx="3064497" cy="577555"/>
          </a:xfrm>
        </p:spPr>
        <p:txBody>
          <a:bodyPr>
            <a:normAutofit fontScale="90000"/>
          </a:bodyPr>
          <a:lstStyle/>
          <a:p>
            <a:r>
              <a:rPr lang="es-E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Desarrollo de la metodología</a:t>
            </a:r>
            <a:r>
              <a:rPr lang="es-ES" sz="3600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5F2134-37B7-459B-1F9C-13CB1A0CD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25</a:t>
            </a:fld>
            <a:endParaRPr lang="es-CO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3C72B3C-3373-10DD-61BA-D8660161F9EF}"/>
              </a:ext>
            </a:extLst>
          </p:cNvPr>
          <p:cNvSpPr txBox="1">
            <a:spLocks/>
          </p:cNvSpPr>
          <p:nvPr/>
        </p:nvSpPr>
        <p:spPr>
          <a:xfrm>
            <a:off x="383553" y="1585737"/>
            <a:ext cx="5712447" cy="577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br>
              <a:rPr lang="es-CO" sz="2800" b="1" dirty="0"/>
            </a:br>
            <a:r>
              <a:rPr lang="es-CO" sz="2800" dirty="0">
                <a:solidFill>
                  <a:schemeClr val="accent1"/>
                </a:solidFill>
              </a:rPr>
              <a:t>Interdependencia no lineal</a:t>
            </a:r>
            <a:br>
              <a:rPr lang="es-CO" sz="2800" b="1" dirty="0"/>
            </a:br>
            <a:endParaRPr lang="es-E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8F3BFCF-D3E6-6A78-B27B-C7001DD148EE}"/>
                  </a:ext>
                </a:extLst>
              </p:cNvPr>
              <p:cNvSpPr txBox="1"/>
              <p:nvPr/>
            </p:nvSpPr>
            <p:spPr>
              <a:xfrm>
                <a:off x="6000750" y="3500288"/>
                <a:ext cx="4468501" cy="427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O" sz="20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O" sz="2000" i="1" ker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s-CO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O" sz="20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O" sz="2000" i="1" ker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s-CO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s-CO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s-CO" sz="20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s-CO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sz="2000" i="1" ker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s-CO" sz="2000" i="1" ker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b>
                              <m:r>
                                <a:rPr lang="es-CO" sz="20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sub>
                          </m:sSub>
                        </m:sub>
                      </m:sSub>
                      <m:r>
                        <a:rPr lang="es-CO" sz="2000" i="1" ker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8F3BFCF-D3E6-6A78-B27B-C7001DD14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50" y="3500288"/>
                <a:ext cx="4468501" cy="427938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0FACBF9D-52AF-146B-A7F4-7A796E32C6AD}"/>
                  </a:ext>
                </a:extLst>
              </p:cNvPr>
              <p:cNvSpPr txBox="1"/>
              <p:nvPr/>
            </p:nvSpPr>
            <p:spPr>
              <a:xfrm>
                <a:off x="6440684" y="4719535"/>
                <a:ext cx="3800475" cy="428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O" sz="20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O" sz="2000" i="1" ker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s-CO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O" sz="20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O" sz="2000" i="1" ker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s-CO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s-CO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s-CO" sz="20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s-CO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sz="2000" i="1" ker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s-CO" sz="2000" i="1" ker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b>
                              <m:r>
                                <a:rPr lang="es-CO" sz="20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sub>
                          </m:sSub>
                        </m:sub>
                      </m:sSub>
                      <m:r>
                        <a:rPr lang="es-CO" sz="2000" i="1" ker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0FACBF9D-52AF-146B-A7F4-7A796E32C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684" y="4719535"/>
                <a:ext cx="3800475" cy="428131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o 15">
            <a:extLst>
              <a:ext uri="{FF2B5EF4-FFF2-40B4-BE49-F238E27FC236}">
                <a16:creationId xmlns:a16="http://schemas.microsoft.com/office/drawing/2014/main" id="{A03990AD-4327-F856-9137-9540DDF54A56}"/>
              </a:ext>
            </a:extLst>
          </p:cNvPr>
          <p:cNvGrpSpPr/>
          <p:nvPr/>
        </p:nvGrpSpPr>
        <p:grpSpPr>
          <a:xfrm>
            <a:off x="7553328" y="3683508"/>
            <a:ext cx="2915923" cy="1034596"/>
            <a:chOff x="2504438" y="2984828"/>
            <a:chExt cx="2915923" cy="1034596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81D56C56-EF1D-AC10-C9C3-6A1DAA95967F}"/>
                </a:ext>
              </a:extLst>
            </p:cNvPr>
            <p:cNvSpPr/>
            <p:nvPr/>
          </p:nvSpPr>
          <p:spPr>
            <a:xfrm>
              <a:off x="3733800" y="2984828"/>
              <a:ext cx="228600" cy="19726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2D48C61C-2422-58B6-DB09-942C296A22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8100" y="3182094"/>
              <a:ext cx="0" cy="493813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1840006C-9509-A2C0-E431-ED5F27D12817}"/>
                </a:ext>
              </a:extLst>
            </p:cNvPr>
            <p:cNvSpPr txBox="1"/>
            <p:nvPr/>
          </p:nvSpPr>
          <p:spPr>
            <a:xfrm>
              <a:off x="2504438" y="3650092"/>
              <a:ext cx="291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Dimensión de incrustación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DE0AB667-C6A4-8949-340A-839043F4D40C}"/>
              </a:ext>
            </a:extLst>
          </p:cNvPr>
          <p:cNvGrpSpPr/>
          <p:nvPr/>
        </p:nvGrpSpPr>
        <p:grpSpPr>
          <a:xfrm>
            <a:off x="9274968" y="3631768"/>
            <a:ext cx="1606235" cy="369333"/>
            <a:chOff x="3733801" y="2850782"/>
            <a:chExt cx="1606235" cy="319748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B2019BB9-FD6F-5EF3-10D9-3388ECD6A945}"/>
                </a:ext>
              </a:extLst>
            </p:cNvPr>
            <p:cNvSpPr/>
            <p:nvPr/>
          </p:nvSpPr>
          <p:spPr>
            <a:xfrm>
              <a:off x="3733801" y="2919859"/>
              <a:ext cx="228601" cy="185702"/>
            </a:xfrm>
            <a:prstGeom prst="ellipse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18731414-882A-B58E-FE4F-13C1247DCC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4" y="3010656"/>
              <a:ext cx="428624" cy="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3C9170DD-AEA2-A451-3BA6-64B0B8B688D2}"/>
                </a:ext>
              </a:extLst>
            </p:cNvPr>
            <p:cNvSpPr txBox="1"/>
            <p:nvPr/>
          </p:nvSpPr>
          <p:spPr>
            <a:xfrm>
              <a:off x="4358958" y="2850782"/>
              <a:ext cx="981078" cy="31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accent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Retardo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20581AA-FC07-8EB2-8737-75C2BF614EFA}"/>
              </a:ext>
            </a:extLst>
          </p:cNvPr>
          <p:cNvSpPr txBox="1"/>
          <p:nvPr/>
        </p:nvSpPr>
        <p:spPr>
          <a:xfrm>
            <a:off x="1838325" y="2989813"/>
            <a:ext cx="3739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Espacio temporal unidimensional</a:t>
            </a:r>
            <a:endParaRPr lang="es-E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A53961CB-4A3B-43B5-BDC1-761BC1EEA997}"/>
              </a:ext>
            </a:extLst>
          </p:cNvPr>
          <p:cNvCxnSpPr/>
          <p:nvPr/>
        </p:nvCxnSpPr>
        <p:spPr>
          <a:xfrm>
            <a:off x="5644837" y="3170778"/>
            <a:ext cx="58357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BF7860A-B06B-FD43-3360-7DBD874593AA}"/>
              </a:ext>
            </a:extLst>
          </p:cNvPr>
          <p:cNvSpPr txBox="1"/>
          <p:nvPr/>
        </p:nvSpPr>
        <p:spPr>
          <a:xfrm>
            <a:off x="6324600" y="2986112"/>
            <a:ext cx="4200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Espacio de fases multidimensional</a:t>
            </a:r>
            <a:endParaRPr lang="es-E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BCE3C38-470E-1247-8AD6-38F89D51069B}"/>
              </a:ext>
            </a:extLst>
          </p:cNvPr>
          <p:cNvSpPr txBox="1"/>
          <p:nvPr/>
        </p:nvSpPr>
        <p:spPr>
          <a:xfrm>
            <a:off x="810899" y="2528249"/>
            <a:ext cx="9744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</a:t>
            </a:r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</a:t>
            </a:r>
            <a:r>
              <a:rPr lang="es-CO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ransformar señales unidimensionales (EEG y ECG) en espacios de fases:</a:t>
            </a:r>
            <a:endParaRPr lang="es-E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4B36D32C-A497-1D4E-0C4C-580432AF6BB7}"/>
                  </a:ext>
                </a:extLst>
              </p:cNvPr>
              <p:cNvSpPr txBox="1"/>
              <p:nvPr/>
            </p:nvSpPr>
            <p:spPr>
              <a:xfrm>
                <a:off x="561976" y="3510807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O" sz="20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O" sz="2000" i="1" ker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s-CO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000" b="0" i="1" kern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O" sz="2000" i="1" ker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CO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i="1" ker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000" b="0" i="1" kern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000" b="0" i="1" kern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CO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i="1" ker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000" b="0" i="1" kern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O" sz="2000" i="1" ker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s-CO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000" b="0" i="1" kern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O" sz="2000" i="1" ker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4B36D32C-A497-1D4E-0C4C-580432AF6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6" y="3510807"/>
                <a:ext cx="6096000" cy="40011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926CBABF-1F37-230E-6361-32CB68B2E89D}"/>
                  </a:ext>
                </a:extLst>
              </p:cNvPr>
              <p:cNvSpPr txBox="1"/>
              <p:nvPr/>
            </p:nvSpPr>
            <p:spPr>
              <a:xfrm>
                <a:off x="593435" y="4701050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O" sz="20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O" sz="2000" i="1" ker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s-CO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sz="2000" b="0" i="1" kern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O" sz="2000" i="1" ker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CO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sz="2000" b="0" i="1" kern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000" b="0" i="1" kern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CO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sz="2000" b="0" i="1" kern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O" sz="2000" i="1" ker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s-CO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sz="2000" b="0" i="1" kern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O" sz="2000" i="1" ker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926CBABF-1F37-230E-6361-32CB68B2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35" y="4701050"/>
                <a:ext cx="6096000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560E4812-B39B-30A1-6248-3BB8342BA3E1}"/>
              </a:ext>
            </a:extLst>
          </p:cNvPr>
          <p:cNvSpPr txBox="1"/>
          <p:nvPr/>
        </p:nvSpPr>
        <p:spPr>
          <a:xfrm>
            <a:off x="383553" y="1007305"/>
            <a:ext cx="1141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Propuesta de procedimiento para analizar la relación cerebro-corazón</a:t>
            </a:r>
          </a:p>
        </p:txBody>
      </p:sp>
    </p:spTree>
    <p:extLst>
      <p:ext uri="{BB962C8B-B14F-4D97-AF65-F5344CB8AC3E}">
        <p14:creationId xmlns:p14="http://schemas.microsoft.com/office/powerpoint/2010/main" val="339977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25" grpId="0"/>
      <p:bldP spid="28" grpId="0"/>
      <p:bldP spid="13" grpId="0"/>
      <p:bldP spid="46" grpId="0"/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321CC-C12E-4B15-34FE-A8EE17B0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53" y="1421718"/>
            <a:ext cx="5712447" cy="577555"/>
          </a:xfrm>
        </p:spPr>
        <p:txBody>
          <a:bodyPr>
            <a:normAutofit fontScale="90000"/>
          </a:bodyPr>
          <a:lstStyle/>
          <a:p>
            <a:br>
              <a:rPr lang="es-CO" sz="3600" b="1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s-CO" sz="3100" dirty="0">
                <a:solidFill>
                  <a:schemeClr val="accent1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Interdependencia no lineal</a:t>
            </a:r>
            <a:br>
              <a:rPr lang="es-CO" sz="1800" b="1" dirty="0">
                <a:effectLst/>
                <a:latin typeface="LM Roman1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D981229-B477-F41E-7905-04E296EABF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4825130"/>
                <a:ext cx="9201150" cy="17058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CO" sz="1800" b="1" dirty="0"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4. </a:t>
                </a:r>
                <a:r>
                  <a:rPr lang="es-CO" sz="1800" dirty="0"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Cálculo de la interdependencia no lineal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O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𝑁𝐼</m:t>
                          </m:r>
                        </m:e>
                        <m:sup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s-CO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</m:d>
                      <m:r>
                        <a:rPr lang="es-CO" sz="1800" i="1" ker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s-CO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r>
                        <a:rPr lang="es-CO" sz="1800" i="1" ker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s-CO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s-CO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8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𝑅𝑛</m:t>
                              </m:r>
                              <m:d>
                                <m:dPr>
                                  <m:ctrlPr>
                                    <a:rPr lang="es-CO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sz="1800" i="1" ker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s-CO" sz="18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s-CO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O" sz="1800" i="1" ker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𝑅𝑛</m:t>
                                  </m:r>
                                </m:e>
                                <m:sup>
                                  <m:r>
                                    <a:rPr lang="es-CO" sz="1800" i="1" ker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CO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sz="1800" i="1" ker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s-CO" sz="1800" i="1" ker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a:rPr lang="es-CO" sz="1800" i="1" ker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num>
                            <m:den>
                              <m:r>
                                <a:rPr lang="es-CO" sz="18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𝑅𝑛</m:t>
                              </m:r>
                              <m:d>
                                <m:dPr>
                                  <m:ctrlPr>
                                    <a:rPr lang="es-CO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sz="1800" i="1" ker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s-ES" sz="1800" dirty="0"/>
              </a:p>
              <a:p>
                <a:pPr marL="0" indent="0">
                  <a:buNone/>
                </a:pPr>
                <a:endParaRPr lang="es-E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D981229-B477-F41E-7905-04E296EABF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4825130"/>
                <a:ext cx="9201150" cy="1705805"/>
              </a:xfrm>
              <a:blipFill>
                <a:blip r:embed="rId2"/>
                <a:stretch>
                  <a:fillRect l="-530" t="-358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D9F068-20E8-2579-219F-5B03D43B4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26</a:t>
            </a:fld>
            <a:endParaRPr lang="es-CO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90CAED4-E14A-B9FB-37D6-8FB36A0424A3}"/>
              </a:ext>
            </a:extLst>
          </p:cNvPr>
          <p:cNvSpPr txBox="1">
            <a:spLocks/>
          </p:cNvSpPr>
          <p:nvPr/>
        </p:nvSpPr>
        <p:spPr>
          <a:xfrm>
            <a:off x="390525" y="304284"/>
            <a:ext cx="3064497" cy="577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Desarrollo de la metodología</a:t>
            </a:r>
            <a:r>
              <a:rPr lang="es-ES" sz="36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FC2127CF-992D-2A72-7839-353271E144CC}"/>
                  </a:ext>
                </a:extLst>
              </p:cNvPr>
              <p:cNvSpPr txBox="1"/>
              <p:nvPr/>
            </p:nvSpPr>
            <p:spPr>
              <a:xfrm>
                <a:off x="914400" y="2419796"/>
                <a:ext cx="9925050" cy="1185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s-ES" sz="1800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2. </a:t>
                </a:r>
                <a:r>
                  <a:rPr lang="es-ES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Identificación de los k vecinos más cercanos: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O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𝑅𝑛</m:t>
                          </m:r>
                        </m:e>
                        <m:sup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s-CO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s-CO" sz="1800" i="1" ker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s-CO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den>
                      </m:f>
                      <m:r>
                        <a:rPr lang="es-CO" sz="1800" i="1" ker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s-CO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s-CO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O" sz="18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CO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800" i="1" ker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O" sz="1800" i="1" ker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s-CO" sz="18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s-CO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800" i="1" ker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CO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sz="1800" i="1" ker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CO" sz="1800" i="1" ker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s-CO" sz="1800" i="1" ker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CO" sz="1800" i="1" ker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s-CO" sz="18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CO" sz="18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E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FC2127CF-992D-2A72-7839-353271E14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419796"/>
                <a:ext cx="9925050" cy="1185196"/>
              </a:xfrm>
              <a:prstGeom prst="rect">
                <a:avLst/>
              </a:prstGeom>
              <a:blipFill>
                <a:blip r:embed="rId3"/>
                <a:stretch>
                  <a:fillRect l="-491" t="-257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87FA0C89-DEF2-0E8C-9A4E-172687C0651B}"/>
                  </a:ext>
                </a:extLst>
              </p:cNvPr>
              <p:cNvSpPr txBox="1"/>
              <p:nvPr/>
            </p:nvSpPr>
            <p:spPr>
              <a:xfrm>
                <a:off x="914400" y="3495354"/>
                <a:ext cx="10258425" cy="1185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s-CO" b="1" dirty="0"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3. </a:t>
                </a:r>
                <a:r>
                  <a:rPr lang="es-CO" dirty="0"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Cálculo las distancias condicionadas</a:t>
                </a:r>
                <a:endParaRPr lang="es-CO" i="1" dirty="0">
                  <a:effectLst/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O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𝑅𝑛</m:t>
                          </m:r>
                        </m:e>
                        <m:sup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s-CO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</m:d>
                      <m:r>
                        <a:rPr lang="es-CO" sz="1800" i="1" ker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s-CO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den>
                      </m:f>
                      <m:r>
                        <a:rPr lang="es-CO" sz="1800" i="1" ker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s-CO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s-CO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O" sz="18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CO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800" i="1" ker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O" sz="1800" i="1" ker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s-CO" sz="18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s-CO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800" i="1" ker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CO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sz="1800" i="1" ker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s-CO" sz="1800" i="1" ker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s-CO" sz="1800" i="1" ker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CO" sz="1800" i="1" ker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s-CO" sz="18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CO" sz="18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87FA0C89-DEF2-0E8C-9A4E-172687C06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495354"/>
                <a:ext cx="10258425" cy="1185196"/>
              </a:xfrm>
              <a:prstGeom prst="rect">
                <a:avLst/>
              </a:prstGeom>
              <a:blipFill>
                <a:blip r:embed="rId4"/>
                <a:stretch>
                  <a:fillRect l="-475" t="-20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o 10">
            <a:extLst>
              <a:ext uri="{FF2B5EF4-FFF2-40B4-BE49-F238E27FC236}">
                <a16:creationId xmlns:a16="http://schemas.microsoft.com/office/drawing/2014/main" id="{E50D2A80-F440-B808-F90B-ABF70D0823CE}"/>
              </a:ext>
            </a:extLst>
          </p:cNvPr>
          <p:cNvGrpSpPr/>
          <p:nvPr/>
        </p:nvGrpSpPr>
        <p:grpSpPr>
          <a:xfrm>
            <a:off x="5888832" y="2961400"/>
            <a:ext cx="4226718" cy="380565"/>
            <a:chOff x="2059784" y="2885344"/>
            <a:chExt cx="4226718" cy="329472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479FD363-7ECE-436A-808A-D0B7E825F89E}"/>
                </a:ext>
              </a:extLst>
            </p:cNvPr>
            <p:cNvSpPr/>
            <p:nvPr/>
          </p:nvSpPr>
          <p:spPr>
            <a:xfrm>
              <a:off x="2059784" y="2919859"/>
              <a:ext cx="1569244" cy="294957"/>
            </a:xfrm>
            <a:prstGeom prst="ellipse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D7BE4DC6-EE11-58E2-C05E-5B56DA696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9028" y="3062568"/>
              <a:ext cx="428624" cy="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34C19669-A143-0D13-0F5F-A91BC0244497}"/>
                </a:ext>
              </a:extLst>
            </p:cNvPr>
            <p:cNvSpPr txBox="1"/>
            <p:nvPr/>
          </p:nvSpPr>
          <p:spPr>
            <a:xfrm>
              <a:off x="3969545" y="2885344"/>
              <a:ext cx="2316957" cy="319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accent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Distancia euclidiana</a:t>
              </a:r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2D774844-40FA-8542-B60B-31FE48D66D3F}"/>
              </a:ext>
            </a:extLst>
          </p:cNvPr>
          <p:cNvSpPr txBox="1"/>
          <p:nvPr/>
        </p:nvSpPr>
        <p:spPr>
          <a:xfrm>
            <a:off x="383553" y="1007305"/>
            <a:ext cx="1141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Propuesta de procedimiento para analizar la relación cerebro-corazón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95811B1-C8BB-0AB7-9F68-734000F66279}"/>
              </a:ext>
            </a:extLst>
          </p:cNvPr>
          <p:cNvGrpSpPr/>
          <p:nvPr/>
        </p:nvGrpSpPr>
        <p:grpSpPr>
          <a:xfrm>
            <a:off x="7658195" y="5283216"/>
            <a:ext cx="3348037" cy="380810"/>
            <a:chOff x="7824788" y="5280191"/>
            <a:chExt cx="3348037" cy="3808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8CBB29D5-2006-7F21-13FE-72DFD80F455C}"/>
                    </a:ext>
                  </a:extLst>
                </p:cNvPr>
                <p:cNvSpPr txBox="1"/>
                <p:nvPr/>
              </p:nvSpPr>
              <p:spPr>
                <a:xfrm>
                  <a:off x="8429625" y="5280191"/>
                  <a:ext cx="2743200" cy="380810"/>
                </a:xfrm>
                <a:prstGeom prst="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s-CO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𝑁𝐼</m:t>
                          </m:r>
                        </m:e>
                        <m:sup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s-CO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</m:d>
                    </m:oMath>
                  </a14:m>
                  <a:r>
                    <a:rPr lang="es-ES" dirty="0"/>
                    <a:t> &lt;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i="1" ker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𝑁𝐼</m:t>
                          </m:r>
                        </m:e>
                        <m:sup>
                          <m:r>
                            <a:rPr lang="es-CO" i="1" ker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CO" i="1" ker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s-CO" i="1" ker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s-CO" i="1" ker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s-ES" b="0" i="1" kern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</m:oMath>
                  </a14:m>
                  <a:r>
                    <a:rPr lang="es-ES" dirty="0"/>
                    <a:t> </a:t>
                  </a:r>
                </a:p>
              </p:txBody>
            </p:sp>
          </mc:Choice>
          <mc:Fallback xmlns="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8CBB29D5-2006-7F21-13FE-72DFD80F4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9625" y="5280191"/>
                  <a:ext cx="2743200" cy="380810"/>
                </a:xfrm>
                <a:prstGeom prst="rect">
                  <a:avLst/>
                </a:prstGeom>
                <a:blipFill>
                  <a:blip r:embed="rId5"/>
                  <a:stretch>
                    <a:fillRect t="-1493" b="-20896"/>
                  </a:stretch>
                </a:blipFill>
                <a:ln w="28575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CFADE7E0-4EF2-6854-9C4A-4608D78EC7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4788" y="5466583"/>
              <a:ext cx="428624" cy="2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023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6667DB-7094-A402-BED7-980D75589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62" y="480996"/>
            <a:ext cx="3064497" cy="577555"/>
          </a:xfrm>
        </p:spPr>
        <p:txBody>
          <a:bodyPr>
            <a:normAutofit/>
          </a:bodyPr>
          <a:lstStyle/>
          <a:p>
            <a:r>
              <a:rPr lang="es-E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Desarrollo de la metodología</a:t>
            </a:r>
            <a:r>
              <a:rPr lang="es-ES" sz="13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br>
              <a:rPr lang="es-E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s-E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endParaRPr lang="es-CO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FF9F05-B25C-3DEF-844C-379221D4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27</a:t>
            </a:fld>
            <a:endParaRPr lang="es-CO"/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C09222CE-18C5-3CC4-9A48-82DF7E0FE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65" y="3242434"/>
            <a:ext cx="3463460" cy="2637313"/>
          </a:xfrm>
          <a:prstGeom prst="rect">
            <a:avLst/>
          </a:prstGeom>
          <a:noFill/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F1EA461-0E47-C473-9004-336705C2AD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695" y="3226797"/>
            <a:ext cx="3451656" cy="2629665"/>
          </a:xfrm>
          <a:prstGeom prst="rect">
            <a:avLst/>
          </a:prstGeom>
          <a:noFill/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190B4DE-6329-C879-D87D-2B84E4C680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4" y="3203513"/>
            <a:ext cx="3552825" cy="2676234"/>
          </a:xfrm>
          <a:prstGeom prst="rect">
            <a:avLst/>
          </a:prstGeom>
          <a:noFill/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8473749-A004-CFF4-32E6-84445869B3C4}"/>
              </a:ext>
            </a:extLst>
          </p:cNvPr>
          <p:cNvSpPr txBox="1">
            <a:spLocks/>
          </p:cNvSpPr>
          <p:nvPr/>
        </p:nvSpPr>
        <p:spPr>
          <a:xfrm>
            <a:off x="383553" y="1552523"/>
            <a:ext cx="5712447" cy="577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br>
              <a:rPr lang="es-CO" sz="2800" b="1" dirty="0"/>
            </a:br>
            <a:r>
              <a:rPr lang="es-CO" sz="2800" dirty="0">
                <a:solidFill>
                  <a:schemeClr val="accent1"/>
                </a:solidFill>
              </a:rPr>
              <a:t>Interdependencia no lineal</a:t>
            </a:r>
            <a:br>
              <a:rPr lang="es-CO" sz="2800" b="1" dirty="0"/>
            </a:br>
            <a:endParaRPr lang="es-ES" sz="2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7F72186-DA6E-633A-D8B8-E063CDDA5DED}"/>
              </a:ext>
            </a:extLst>
          </p:cNvPr>
          <p:cNvSpPr txBox="1"/>
          <p:nvPr/>
        </p:nvSpPr>
        <p:spPr>
          <a:xfrm>
            <a:off x="396962" y="2245975"/>
            <a:ext cx="11121560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s-ES" sz="1800" dirty="0">
                <a:effectLst/>
                <a:latin typeface="LM Roman 10"/>
                <a:ea typeface="Calibri" panose="020F0502020204030204" pitchFamily="34" charset="0"/>
                <a:cs typeface="Times New Roman" panose="02020603050405020304" pitchFamily="18" charset="0"/>
              </a:rPr>
              <a:t>Para la selección de los parámetros necesarios (m, k y ꚍ), se analizó como el comportamiento de NI, variaba al considerar diferentes valores de los parámetros. </a:t>
            </a:r>
            <a:endParaRPr lang="es-CO" sz="1800" dirty="0">
              <a:effectLst/>
              <a:latin typeface="LM Roman 1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5575B19-C18D-E8D7-4B9C-62B5B044B8CB}"/>
              </a:ext>
            </a:extLst>
          </p:cNvPr>
          <p:cNvSpPr txBox="1"/>
          <p:nvPr/>
        </p:nvSpPr>
        <p:spPr>
          <a:xfrm>
            <a:off x="383553" y="913406"/>
            <a:ext cx="12046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Propuesta de procedimiento para analizar la relación cerebro-corazón</a:t>
            </a:r>
          </a:p>
        </p:txBody>
      </p:sp>
    </p:spTree>
    <p:extLst>
      <p:ext uri="{BB962C8B-B14F-4D97-AF65-F5344CB8AC3E}">
        <p14:creationId xmlns:p14="http://schemas.microsoft.com/office/powerpoint/2010/main" val="213284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EA7630-8BAF-957B-80A9-B5A6487B7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1573969"/>
            <a:ext cx="3997947" cy="577555"/>
          </a:xfrm>
        </p:spPr>
        <p:txBody>
          <a:bodyPr>
            <a:normAutofit/>
          </a:bodyPr>
          <a:lstStyle/>
          <a:p>
            <a:r>
              <a:rPr lang="es-ES" sz="28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Información Mutua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B8C36F5-819C-FA86-EA57-C97CDEB9A5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2950" y="2288868"/>
                <a:ext cx="10515600" cy="17518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CO" sz="1800" kern="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Se calcula </a:t>
                </a:r>
                <a:r>
                  <a:rPr lang="es-CO" sz="1800" kern="0" dirty="0"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de la siguiente manera: </a:t>
                </a:r>
                <a:endParaRPr lang="es-CO" sz="1800" i="1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𝑀𝐼</m:t>
                          </m:r>
                        </m:e>
                        <m:sub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s-CO" sz="1800" i="1" ker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s-CO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CO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8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CO" sz="18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𝑥𝑦</m:t>
                              </m:r>
                            </m:sub>
                          </m:sSub>
                          <m:func>
                            <m:funcPr>
                              <m:ctrlPr>
                                <a:rPr lang="es-CO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CO" sz="1800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CO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CO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CO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O" sz="1800" i="1" kern="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s-CO" sz="1800" i="1" kern="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𝑥𝑦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CO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O" sz="1800" i="1" kern="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s-CO" sz="1800" i="1" kern="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s-CO" sz="1800" i="1" ker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s-CO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O" sz="1800" i="1" kern="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s-CO" sz="1800" i="1" kern="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s-ES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B8C36F5-819C-FA86-EA57-C97CDEB9A5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2950" y="2288868"/>
                <a:ext cx="10515600" cy="1751875"/>
              </a:xfrm>
              <a:blipFill>
                <a:blip r:embed="rId2"/>
                <a:stretch>
                  <a:fillRect l="-522" t="-312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45F7AC-6142-5844-AD50-02C90E222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28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4DCBDB3-3BFD-F1FB-4453-7D1B8D46AE70}"/>
              </a:ext>
            </a:extLst>
          </p:cNvPr>
          <p:cNvSpPr txBox="1">
            <a:spLocks/>
          </p:cNvSpPr>
          <p:nvPr/>
        </p:nvSpPr>
        <p:spPr>
          <a:xfrm>
            <a:off x="409575" y="321060"/>
            <a:ext cx="3064497" cy="577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endParaRPr lang="es-E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Desarrollo de la metodología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54D9312E-7A54-3193-4714-D05A105B4537}"/>
              </a:ext>
            </a:extLst>
          </p:cNvPr>
          <p:cNvGrpSpPr/>
          <p:nvPr/>
        </p:nvGrpSpPr>
        <p:grpSpPr>
          <a:xfrm>
            <a:off x="6715244" y="2482199"/>
            <a:ext cx="4427301" cy="369333"/>
            <a:chOff x="3614182" y="2850782"/>
            <a:chExt cx="4427301" cy="319748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B3EBE2D3-5CAF-209F-44A6-9DC3E1323024}"/>
                </a:ext>
              </a:extLst>
            </p:cNvPr>
            <p:cNvSpPr/>
            <p:nvPr/>
          </p:nvSpPr>
          <p:spPr>
            <a:xfrm>
              <a:off x="3614182" y="2850782"/>
              <a:ext cx="483951" cy="319748"/>
            </a:xfrm>
            <a:prstGeom prst="ellipse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A0DDA20-7F4F-1A30-BBFE-83ABC0708C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8133" y="3010656"/>
              <a:ext cx="428624" cy="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1F45E72C-9EFB-F2DC-D900-6A22BB9486C2}"/>
                </a:ext>
              </a:extLst>
            </p:cNvPr>
            <p:cNvSpPr txBox="1"/>
            <p:nvPr/>
          </p:nvSpPr>
          <p:spPr>
            <a:xfrm>
              <a:off x="4444649" y="2850782"/>
              <a:ext cx="3596834" cy="319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accent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Función de probabilidad conjunta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B62921B2-08D0-EA71-28A7-11E1C029EAE7}"/>
              </a:ext>
            </a:extLst>
          </p:cNvPr>
          <p:cNvGrpSpPr/>
          <p:nvPr/>
        </p:nvGrpSpPr>
        <p:grpSpPr>
          <a:xfrm>
            <a:off x="6610469" y="2859171"/>
            <a:ext cx="4962406" cy="432593"/>
            <a:chOff x="2232183" y="3180044"/>
            <a:chExt cx="4962406" cy="432593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B2373F34-04B0-76EF-44D4-864E466E703C}"/>
                </a:ext>
              </a:extLst>
            </p:cNvPr>
            <p:cNvSpPr/>
            <p:nvPr/>
          </p:nvSpPr>
          <p:spPr>
            <a:xfrm>
              <a:off x="2232183" y="3180044"/>
              <a:ext cx="669443" cy="427375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F21E78A5-D109-16EE-D2C6-570777DF121F}"/>
                </a:ext>
              </a:extLst>
            </p:cNvPr>
            <p:cNvCxnSpPr>
              <a:cxnSpLocks/>
            </p:cNvCxnSpPr>
            <p:nvPr/>
          </p:nvCxnSpPr>
          <p:spPr>
            <a:xfrm>
              <a:off x="2901626" y="3427971"/>
              <a:ext cx="669444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B3A9C9FA-941C-28BB-F36C-C46735BE9593}"/>
                </a:ext>
              </a:extLst>
            </p:cNvPr>
            <p:cNvSpPr txBox="1"/>
            <p:nvPr/>
          </p:nvSpPr>
          <p:spPr>
            <a:xfrm>
              <a:off x="3505880" y="3243305"/>
              <a:ext cx="3688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Función de probabilidad marginal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8DC30837-904E-4BF2-7A66-5E280AEDE020}"/>
                  </a:ext>
                </a:extLst>
              </p:cNvPr>
              <p:cNvSpPr txBox="1"/>
              <p:nvPr/>
            </p:nvSpPr>
            <p:spPr>
              <a:xfrm>
                <a:off x="838200" y="3737256"/>
                <a:ext cx="9877425" cy="937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s-CO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</a:t>
                </a:r>
                <a:r>
                  <a:rPr lang="es-CO" sz="1800" dirty="0"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 MI normalizada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CO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CO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O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𝑀𝐼</m:t>
                            </m:r>
                          </m:e>
                          <m:sub>
                            <m:r>
                              <a:rPr lang="es-CO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𝑋𝑌</m:t>
                            </m:r>
                          </m:sub>
                        </m:sSub>
                      </m:e>
                    </m:acc>
                  </m:oMath>
                </a14:m>
                <a:r>
                  <a:rPr lang="es-CO" sz="1800" dirty="0"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) se describe como: 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CO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CO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8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𝑀𝐼</m:t>
                              </m:r>
                            </m:e>
                            <m:sub>
                              <m:r>
                                <a:rPr lang="es-CO" sz="18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𝑋𝑌</m:t>
                              </m:r>
                            </m:sub>
                          </m:sSub>
                        </m:e>
                      </m:acc>
                      <m:r>
                        <a:rPr lang="es-CO" sz="1800" i="1" ker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s-CO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8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𝑀𝐼</m:t>
                              </m:r>
                            </m:e>
                            <m:sub>
                              <m:r>
                                <a:rPr lang="es-CO" sz="18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𝑋𝑌</m:t>
                              </m:r>
                            </m:sub>
                          </m:sSub>
                        </m:num>
                        <m:den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E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8DC30837-904E-4BF2-7A66-5E280AED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37256"/>
                <a:ext cx="9877425" cy="937051"/>
              </a:xfrm>
              <a:prstGeom prst="rect">
                <a:avLst/>
              </a:prstGeom>
              <a:blipFill>
                <a:blip r:embed="rId3"/>
                <a:stretch>
                  <a:fillRect l="-556" t="-259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AE17EAFD-5938-0056-A217-D5783B10F7CE}"/>
                  </a:ext>
                </a:extLst>
              </p:cNvPr>
              <p:cNvSpPr txBox="1"/>
              <p:nvPr/>
            </p:nvSpPr>
            <p:spPr>
              <a:xfrm>
                <a:off x="3248128" y="5327221"/>
                <a:ext cx="6096000" cy="795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00" i="1" kern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s-CO" sz="1800" i="1" kern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s-CO" sz="1800" i="1" kern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s-CO" sz="1800" i="1" kern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s-CO" sz="1800" i="1" kern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s-CO" sz="1800" i="1" kern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)=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s-CO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CO" sz="1800" i="1" ker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CO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8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CO" sz="1800" i="1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𝑥𝑦</m:t>
                              </m:r>
                            </m:sub>
                          </m:sSub>
                          <m:func>
                            <m:funcPr>
                              <m:ctrlPr>
                                <a:rPr lang="es-CO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CO" sz="1800" ker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CO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O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sz="1800" i="1" ker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s-CO" sz="1800" i="1" ker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AE17EAFD-5938-0056-A217-D5783B10F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128" y="5327221"/>
                <a:ext cx="6096000" cy="7954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upo 19">
            <a:extLst>
              <a:ext uri="{FF2B5EF4-FFF2-40B4-BE49-F238E27FC236}">
                <a16:creationId xmlns:a16="http://schemas.microsoft.com/office/drawing/2014/main" id="{5CFA2DF8-6C1D-23E5-AAFF-8F462518AEA0}"/>
              </a:ext>
            </a:extLst>
          </p:cNvPr>
          <p:cNvGrpSpPr/>
          <p:nvPr/>
        </p:nvGrpSpPr>
        <p:grpSpPr>
          <a:xfrm>
            <a:off x="4769046" y="4340672"/>
            <a:ext cx="2915923" cy="1129828"/>
            <a:chOff x="2504438" y="2889596"/>
            <a:chExt cx="2915923" cy="1129828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6818E71-B6F8-37B4-CEC9-7B127A463BF6}"/>
                </a:ext>
              </a:extLst>
            </p:cNvPr>
            <p:cNvSpPr/>
            <p:nvPr/>
          </p:nvSpPr>
          <p:spPr>
            <a:xfrm>
              <a:off x="3288938" y="2889596"/>
              <a:ext cx="1245950" cy="369331"/>
            </a:xfrm>
            <a:prstGeom prst="ellipse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009E33F3-7414-D008-D350-B7449BEE65FB}"/>
                </a:ext>
              </a:extLst>
            </p:cNvPr>
            <p:cNvCxnSpPr>
              <a:cxnSpLocks/>
            </p:cNvCxnSpPr>
            <p:nvPr/>
          </p:nvCxnSpPr>
          <p:spPr>
            <a:xfrm>
              <a:off x="3911913" y="3258927"/>
              <a:ext cx="0" cy="493813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A61147F3-586D-44B3-3627-7613160F7775}"/>
                </a:ext>
              </a:extLst>
            </p:cNvPr>
            <p:cNvSpPr txBox="1"/>
            <p:nvPr/>
          </p:nvSpPr>
          <p:spPr>
            <a:xfrm>
              <a:off x="2504438" y="3650092"/>
              <a:ext cx="291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accent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Entropía</a:t>
              </a:r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BB99653-DD16-52A0-996E-5499A2F779D7}"/>
              </a:ext>
            </a:extLst>
          </p:cNvPr>
          <p:cNvSpPr txBox="1"/>
          <p:nvPr/>
        </p:nvSpPr>
        <p:spPr>
          <a:xfrm>
            <a:off x="383553" y="913406"/>
            <a:ext cx="12046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Propuesta de procedimiento para analizar la relación cerebro-corazón</a:t>
            </a:r>
          </a:p>
        </p:txBody>
      </p:sp>
    </p:spTree>
    <p:extLst>
      <p:ext uri="{BB962C8B-B14F-4D97-AF65-F5344CB8AC3E}">
        <p14:creationId xmlns:p14="http://schemas.microsoft.com/office/powerpoint/2010/main" val="214278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7">
            <a:extLst>
              <a:ext uri="{FF2B5EF4-FFF2-40B4-BE49-F238E27FC236}">
                <a16:creationId xmlns:a16="http://schemas.microsoft.com/office/drawing/2014/main" id="{2D444D8F-1518-87BA-3851-0307BFAC2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22" y="491464"/>
            <a:ext cx="4314640" cy="418581"/>
          </a:xfrm>
        </p:spPr>
        <p:txBody>
          <a:bodyPr>
            <a:noAutofit/>
          </a:bodyPr>
          <a:lstStyle/>
          <a:p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Desarrollo de la metodología</a:t>
            </a: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es-CO" sz="3600" dirty="0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B1AC0A94-8A81-BDC0-1ACA-EBF00E0AC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29</a:t>
            </a:fld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4F0D335-E8DC-0FA3-CA2E-F6BF91BF35C3}"/>
              </a:ext>
            </a:extLst>
          </p:cNvPr>
          <p:cNvSpPr txBox="1"/>
          <p:nvPr/>
        </p:nvSpPr>
        <p:spPr>
          <a:xfrm>
            <a:off x="357178" y="879028"/>
            <a:ext cx="1141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Propuesta de procedimiento para analizar la relación cerebro-corazón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EF122E1-A7CE-810D-26ED-A7B9ECE56495}"/>
              </a:ext>
            </a:extLst>
          </p:cNvPr>
          <p:cNvGrpSpPr/>
          <p:nvPr/>
        </p:nvGrpSpPr>
        <p:grpSpPr>
          <a:xfrm>
            <a:off x="6962775" y="1902657"/>
            <a:ext cx="5364200" cy="4364036"/>
            <a:chOff x="6645745" y="2127433"/>
            <a:chExt cx="4877530" cy="4457811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A74FD8B9-FD92-3D25-B56E-63BC0BF55AF3}"/>
                </a:ext>
              </a:extLst>
            </p:cNvPr>
            <p:cNvSpPr txBox="1"/>
            <p:nvPr/>
          </p:nvSpPr>
          <p:spPr>
            <a:xfrm>
              <a:off x="7161071" y="2127433"/>
              <a:ext cx="4362204" cy="404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dirty="0">
                  <a:solidFill>
                    <a:schemeClr val="accent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Relación</a:t>
              </a:r>
              <a:r>
                <a:rPr lang="en-US" dirty="0">
                  <a:solidFill>
                    <a:schemeClr val="accent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entre </a:t>
              </a:r>
              <a:r>
                <a:rPr lang="en-US" dirty="0" err="1">
                  <a:solidFill>
                    <a:schemeClr val="accent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el</a:t>
              </a:r>
              <a:r>
                <a:rPr lang="en-US" dirty="0">
                  <a:solidFill>
                    <a:schemeClr val="accent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s-CO" dirty="0">
                  <a:solidFill>
                    <a:schemeClr val="accent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cerebro</a:t>
              </a:r>
              <a:r>
                <a:rPr lang="en-US" dirty="0">
                  <a:solidFill>
                    <a:schemeClr val="accent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y </a:t>
              </a:r>
              <a:r>
                <a:rPr lang="es-CO" dirty="0">
                  <a:solidFill>
                    <a:schemeClr val="accent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corazón</a:t>
              </a:r>
              <a:r>
                <a:rPr lang="en-US" dirty="0">
                  <a:solidFill>
                    <a:schemeClr val="accent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es-CO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28F8B12-CE74-45FE-B678-9E63CC16A7BB}"/>
                </a:ext>
              </a:extLst>
            </p:cNvPr>
            <p:cNvSpPr/>
            <p:nvPr/>
          </p:nvSpPr>
          <p:spPr>
            <a:xfrm>
              <a:off x="6645745" y="2586117"/>
              <a:ext cx="4499540" cy="3999127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917DEE57-E829-0855-8A3A-705D45B2E267}"/>
              </a:ext>
            </a:extLst>
          </p:cNvPr>
          <p:cNvGrpSpPr/>
          <p:nvPr/>
        </p:nvGrpSpPr>
        <p:grpSpPr>
          <a:xfrm>
            <a:off x="381653" y="1770428"/>
            <a:ext cx="11209098" cy="2229527"/>
            <a:chOff x="1029202" y="1907569"/>
            <a:chExt cx="11209098" cy="2229527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780A138A-D309-8CB2-3356-EAAA8A582657}"/>
                </a:ext>
              </a:extLst>
            </p:cNvPr>
            <p:cNvGrpSpPr/>
            <p:nvPr/>
          </p:nvGrpSpPr>
          <p:grpSpPr>
            <a:xfrm>
              <a:off x="1029202" y="1907569"/>
              <a:ext cx="11209098" cy="2229527"/>
              <a:chOff x="1503627" y="1430412"/>
              <a:chExt cx="11209098" cy="2229527"/>
            </a:xfrm>
          </p:grpSpPr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99F10F91-9746-E2C0-419F-6453551F657D}"/>
                  </a:ext>
                </a:extLst>
              </p:cNvPr>
              <p:cNvGrpSpPr/>
              <p:nvPr/>
            </p:nvGrpSpPr>
            <p:grpSpPr>
              <a:xfrm>
                <a:off x="1503627" y="1961929"/>
                <a:ext cx="11209098" cy="1698010"/>
                <a:chOff x="1503627" y="1961929"/>
                <a:chExt cx="11209098" cy="1698010"/>
              </a:xfrm>
            </p:grpSpPr>
            <p:grpSp>
              <p:nvGrpSpPr>
                <p:cNvPr id="46" name="Grupo 45">
                  <a:extLst>
                    <a:ext uri="{FF2B5EF4-FFF2-40B4-BE49-F238E27FC236}">
                      <a16:creationId xmlns:a16="http://schemas.microsoft.com/office/drawing/2014/main" id="{49EF2E86-8EB9-774F-FC5D-5EE0F8FF0DB0}"/>
                    </a:ext>
                  </a:extLst>
                </p:cNvPr>
                <p:cNvGrpSpPr/>
                <p:nvPr/>
              </p:nvGrpSpPr>
              <p:grpSpPr>
                <a:xfrm>
                  <a:off x="1503627" y="1961929"/>
                  <a:ext cx="11209098" cy="1127417"/>
                  <a:chOff x="1471920" y="1949189"/>
                  <a:chExt cx="11167788" cy="1206729"/>
                </a:xfrm>
              </p:grpSpPr>
              <p:grpSp>
                <p:nvGrpSpPr>
                  <p:cNvPr id="55" name="Grupo 54">
                    <a:extLst>
                      <a:ext uri="{FF2B5EF4-FFF2-40B4-BE49-F238E27FC236}">
                        <a16:creationId xmlns:a16="http://schemas.microsoft.com/office/drawing/2014/main" id="{3D1856C8-7889-BA46-B10A-C2B221B144BF}"/>
                      </a:ext>
                    </a:extLst>
                  </p:cNvPr>
                  <p:cNvGrpSpPr/>
                  <p:nvPr/>
                </p:nvGrpSpPr>
                <p:grpSpPr>
                  <a:xfrm>
                    <a:off x="1471920" y="1949189"/>
                    <a:ext cx="4271745" cy="1206729"/>
                    <a:chOff x="2048658" y="2689331"/>
                    <a:chExt cx="4239603" cy="1187438"/>
                  </a:xfrm>
                </p:grpSpPr>
                <p:sp>
                  <p:nvSpPr>
                    <p:cNvPr id="61" name="Forma libre: forma 60">
                      <a:extLst>
                        <a:ext uri="{FF2B5EF4-FFF2-40B4-BE49-F238E27FC236}">
                          <a16:creationId xmlns:a16="http://schemas.microsoft.com/office/drawing/2014/main" id="{FD06FBAD-789F-BB51-F752-5CBE462278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8658" y="3010954"/>
                      <a:ext cx="1595753" cy="542980"/>
                    </a:xfrm>
                    <a:prstGeom prst="roundRect">
                      <a:avLst/>
                    </a:prstGeom>
                    <a:ln w="28575"/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spcFirstLastPara="0" vert="horz" wrap="square" lIns="134341" tIns="134341" rIns="134341" bIns="134341" numCol="1" spcCol="1270" anchor="ctr" anchorCtr="0">
                      <a:noAutofit/>
                    </a:bodyPr>
                    <a:lstStyle/>
                    <a:p>
                      <a:pPr algn="ctr" defTabSz="889000">
                        <a:lnSpc>
                          <a:spcPct val="90000"/>
                        </a:lnSpc>
                        <a:spcAft>
                          <a:spcPts val="35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</a:rPr>
                        <a:t>ECG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</a:rPr>
                        <a:t>procesada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</a:rPr>
                        <a:t> </a:t>
                      </a:r>
                    </a:p>
                  </p:txBody>
                </p:sp>
                <p:sp>
                  <p:nvSpPr>
                    <p:cNvPr id="58" name="Forma libre: forma 57">
                      <a:extLst>
                        <a:ext uri="{FF2B5EF4-FFF2-40B4-BE49-F238E27FC236}">
                          <a16:creationId xmlns:a16="http://schemas.microsoft.com/office/drawing/2014/main" id="{01069A35-A021-32BD-50C0-2A9CD93E5F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57046" y="2689331"/>
                      <a:ext cx="2331215" cy="1187438"/>
                    </a:xfrm>
                    <a:prstGeom prst="roundRect">
                      <a:avLst/>
                    </a:prstGeom>
                    <a:ln w="28575"/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spcFirstLastPara="0" vert="horz" wrap="square" lIns="134341" tIns="134341" rIns="134341" bIns="134341" numCol="1" spcCol="1270" anchor="ctr" anchorCtr="0">
                      <a:noAutofit/>
                    </a:bodyPr>
                    <a:lstStyle/>
                    <a:p>
                      <a:pPr algn="ctr" defTabSz="889000">
                        <a:lnSpc>
                          <a:spcPct val="90000"/>
                        </a:lnSpc>
                        <a:spcAft>
                          <a:spcPts val="35"/>
                        </a:spcAft>
                      </a:pPr>
                      <a:endParaRPr lang="es-CO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  <a:p>
                      <a:pPr algn="ctr" defTabSz="889000">
                        <a:lnSpc>
                          <a:spcPct val="90000"/>
                        </a:lnSpc>
                        <a:spcAft>
                          <a:spcPts val="35"/>
                        </a:spcAft>
                      </a:pPr>
                      <a:r>
                        <a:rPr lang="es-CO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</a:rPr>
                        <a:t>Descomposición de las señales en diferentes bandas de frecuencia</a:t>
                      </a:r>
                    </a:p>
                    <a:p>
                      <a:pPr algn="ctr" defTabSz="889000">
                        <a:lnSpc>
                          <a:spcPct val="90000"/>
                        </a:lnSpc>
                        <a:spcAft>
                          <a:spcPts val="35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p:txBody>
                </p:sp>
              </p:grpSp>
              <p:sp>
                <p:nvSpPr>
                  <p:cNvPr id="49" name="Forma libre: forma 48">
                    <a:extLst>
                      <a:ext uri="{FF2B5EF4-FFF2-40B4-BE49-F238E27FC236}">
                        <a16:creationId xmlns:a16="http://schemas.microsoft.com/office/drawing/2014/main" id="{3C0AB832-36A6-26BE-EBA8-717E23701570}"/>
                      </a:ext>
                    </a:extLst>
                  </p:cNvPr>
                  <p:cNvSpPr/>
                  <p:nvPr/>
                </p:nvSpPr>
                <p:spPr>
                  <a:xfrm>
                    <a:off x="6075721" y="2173027"/>
                    <a:ext cx="1717988" cy="738163"/>
                  </a:xfrm>
                  <a:prstGeom prst="roundRect">
                    <a:avLst/>
                  </a:prstGeom>
                  <a:ln w="28575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0" vert="horz" wrap="square" lIns="134341" tIns="134341" rIns="134341" bIns="134341" numCol="1" spcCol="1270" anchor="ctr" anchorCtr="0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Aft>
                        <a:spcPts val="35"/>
                      </a:spcAft>
                    </a:pPr>
                    <a:r>
                      <a:rPr lang="es-CO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</a:rPr>
                      <a:t>Extracción</a:t>
                    </a:r>
                    <a:r>
                      <a:rPr lang="en-CA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</a:rPr>
                      <a:t> de </a:t>
                    </a:r>
                    <a:r>
                      <a:rPr lang="es-CO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</a:rPr>
                      <a:t>características</a:t>
                    </a:r>
                  </a:p>
                </p:txBody>
              </p:sp>
              <p:sp>
                <p:nvSpPr>
                  <p:cNvPr id="50" name="Forma libre: forma 49">
                    <a:extLst>
                      <a:ext uri="{FF2B5EF4-FFF2-40B4-BE49-F238E27FC236}">
                        <a16:creationId xmlns:a16="http://schemas.microsoft.com/office/drawing/2014/main" id="{0B10B6EE-937B-1024-C04F-8F66C593ADF0}"/>
                      </a:ext>
                    </a:extLst>
                  </p:cNvPr>
                  <p:cNvSpPr/>
                  <p:nvPr/>
                </p:nvSpPr>
                <p:spPr>
                  <a:xfrm>
                    <a:off x="10583350" y="2164392"/>
                    <a:ext cx="2056358" cy="755431"/>
                  </a:xfrm>
                  <a:prstGeom prst="roundRect">
                    <a:avLst/>
                  </a:prstGeom>
                  <a:ln w="28575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0" vert="horz" wrap="square" lIns="134341" tIns="134341" rIns="134341" bIns="134341" numCol="1" spcCol="1270" anchor="ctr" anchorCtr="0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Aft>
                        <a:spcPts val="35"/>
                      </a:spcAft>
                    </a:pPr>
                    <a:r>
                      <a:rPr lang="en-CA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</a:rPr>
                      <a:t>Las </a:t>
                    </a:r>
                    <a:r>
                      <a:rPr lang="es-CO"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</a:rPr>
                      <a:t>características más importantes</a:t>
                    </a:r>
                  </a:p>
                </p:txBody>
              </p:sp>
            </p:grpSp>
            <p:sp>
              <p:nvSpPr>
                <p:cNvPr id="45" name="Forma libre: forma 44">
                  <a:extLst>
                    <a:ext uri="{FF2B5EF4-FFF2-40B4-BE49-F238E27FC236}">
                      <a16:creationId xmlns:a16="http://schemas.microsoft.com/office/drawing/2014/main" id="{1B81E6E7-BCD1-0F4F-EAA6-B53688AF3DED}"/>
                    </a:ext>
                  </a:extLst>
                </p:cNvPr>
                <p:cNvSpPr/>
                <p:nvPr/>
              </p:nvSpPr>
              <p:spPr>
                <a:xfrm>
                  <a:off x="1539596" y="3167761"/>
                  <a:ext cx="1613797" cy="492178"/>
                </a:xfrm>
                <a:prstGeom prst="roundRect">
                  <a:avLst/>
                </a:prstGeom>
                <a:ln w="28575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134341" tIns="134341" rIns="134341" bIns="134341" numCol="1" spcCol="1270" anchor="ctr" anchorCtr="0">
                  <a:noAutofit/>
                </a:bodyPr>
                <a:lstStyle/>
                <a:p>
                  <a:pPr algn="ctr" defTabSz="889000">
                    <a:lnSpc>
                      <a:spcPct val="90000"/>
                    </a:lnSpc>
                    <a:spcAft>
                      <a:spcPts val="35"/>
                    </a:spcAft>
                  </a:pPr>
                  <a:r>
                    <a:rPr lang="en-CA" sz="1600" dirty="0">
                      <a:solidFill>
                        <a:schemeClr val="tx1"/>
                      </a:solidFill>
                      <a:latin typeface="Roboto"/>
                      <a:ea typeface="Roboto"/>
                      <a:cs typeface="Roboto"/>
                    </a:rPr>
                    <a:t>VFC</a:t>
                  </a:r>
                </a:p>
              </p:txBody>
            </p:sp>
          </p:grpSp>
          <p:sp>
            <p:nvSpPr>
              <p:cNvPr id="18" name="Forma libre: forma 17">
                <a:extLst>
                  <a:ext uri="{FF2B5EF4-FFF2-40B4-BE49-F238E27FC236}">
                    <a16:creationId xmlns:a16="http://schemas.microsoft.com/office/drawing/2014/main" id="{3B10B571-C87A-5868-4ABF-CFA2721E8AAF}"/>
                  </a:ext>
                </a:extLst>
              </p:cNvPr>
              <p:cNvSpPr/>
              <p:nvPr/>
            </p:nvSpPr>
            <p:spPr>
              <a:xfrm>
                <a:off x="1539595" y="1430412"/>
                <a:ext cx="1613798" cy="515533"/>
              </a:xfrm>
              <a:prstGeom prst="roundRect">
                <a:avLst/>
              </a:prstGeom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134341" tIns="134341" rIns="134341" bIns="134341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Aft>
                    <a:spcPts val="35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</a:rPr>
                  <a:t>EEGs </a:t>
                </a:r>
                <a:r>
                  <a:rPr lang="en-US" sz="1600" dirty="0" err="1">
                    <a:solidFill>
                      <a:schemeClr val="tx1"/>
                    </a:solidFill>
                    <a:latin typeface="Roboto"/>
                    <a:ea typeface="Roboto"/>
                    <a:cs typeface="Roboto"/>
                  </a:rPr>
                  <a:t>procesadas</a:t>
                </a:r>
                <a:endParaRPr lang="en-US" sz="1600" dirty="0">
                  <a:solidFill>
                    <a:schemeClr val="tx1"/>
                  </a:solidFill>
                  <a:latin typeface="Roboto"/>
                  <a:ea typeface="Roboto"/>
                  <a:cs typeface="Roboto"/>
                </a:endParaRPr>
              </a:p>
            </p:txBody>
          </p:sp>
        </p:grpSp>
        <p:cxnSp>
          <p:nvCxnSpPr>
            <p:cNvPr id="23" name="Conector: angular 22">
              <a:extLst>
                <a:ext uri="{FF2B5EF4-FFF2-40B4-BE49-F238E27FC236}">
                  <a16:creationId xmlns:a16="http://schemas.microsoft.com/office/drawing/2014/main" id="{4869C36F-CCA8-4230-BD83-41C05EE5D792}"/>
                </a:ext>
              </a:extLst>
            </p:cNvPr>
            <p:cNvCxnSpPr>
              <a:cxnSpLocks/>
              <a:stCxn id="45" idx="3"/>
              <a:endCxn id="49" idx="2"/>
            </p:cNvCxnSpPr>
            <p:nvPr/>
          </p:nvCxnSpPr>
          <p:spPr>
            <a:xfrm flipV="1">
              <a:off x="2678968" y="3337859"/>
              <a:ext cx="3833237" cy="553148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Forma libre: forma 48">
            <a:extLst>
              <a:ext uri="{FF2B5EF4-FFF2-40B4-BE49-F238E27FC236}">
                <a16:creationId xmlns:a16="http://schemas.microsoft.com/office/drawing/2014/main" id="{9E261E31-E5B2-936F-2875-FD2883764593}"/>
              </a:ext>
            </a:extLst>
          </p:cNvPr>
          <p:cNvSpPr/>
          <p:nvPr/>
        </p:nvSpPr>
        <p:spPr>
          <a:xfrm>
            <a:off x="7194093" y="2596880"/>
            <a:ext cx="1869614" cy="518030"/>
          </a:xfrm>
          <a:prstGeom prst="round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134341" tIns="134341" rIns="134341" bIns="134341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Aft>
                <a:spcPts val="35"/>
              </a:spcAft>
            </a:pPr>
            <a:r>
              <a:rPr lang="es-CO" sz="1600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Dataframe de características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CECB6708-0911-333D-396D-063809D9929C}"/>
              </a:ext>
            </a:extLst>
          </p:cNvPr>
          <p:cNvGrpSpPr/>
          <p:nvPr/>
        </p:nvGrpSpPr>
        <p:grpSpPr>
          <a:xfrm>
            <a:off x="9360787" y="3485808"/>
            <a:ext cx="2395966" cy="2528990"/>
            <a:chOff x="9360787" y="3485808"/>
            <a:chExt cx="2395966" cy="2528990"/>
          </a:xfrm>
        </p:grpSpPr>
        <p:grpSp>
          <p:nvGrpSpPr>
            <p:cNvPr id="102" name="Grupo 101">
              <a:extLst>
                <a:ext uri="{FF2B5EF4-FFF2-40B4-BE49-F238E27FC236}">
                  <a16:creationId xmlns:a16="http://schemas.microsoft.com/office/drawing/2014/main" id="{46A448D4-2B28-ADA5-21E6-8350EFBD1576}"/>
                </a:ext>
              </a:extLst>
            </p:cNvPr>
            <p:cNvGrpSpPr/>
            <p:nvPr/>
          </p:nvGrpSpPr>
          <p:grpSpPr>
            <a:xfrm>
              <a:off x="9360787" y="4441379"/>
              <a:ext cx="2395966" cy="1573419"/>
              <a:chOff x="8734963" y="4613314"/>
              <a:chExt cx="2395966" cy="1573419"/>
            </a:xfrm>
          </p:grpSpPr>
          <p:sp>
            <p:nvSpPr>
              <p:cNvPr id="4" name="Forma libre: forma 61">
                <a:extLst>
                  <a:ext uri="{FF2B5EF4-FFF2-40B4-BE49-F238E27FC236}">
                    <a16:creationId xmlns:a16="http://schemas.microsoft.com/office/drawing/2014/main" id="{2BE18804-E91F-2A46-9546-F4E81DA88239}"/>
                  </a:ext>
                </a:extLst>
              </p:cNvPr>
              <p:cNvSpPr/>
              <p:nvPr/>
            </p:nvSpPr>
            <p:spPr>
              <a:xfrm>
                <a:off x="8734963" y="5573052"/>
                <a:ext cx="2395966" cy="613681"/>
              </a:xfrm>
              <a:prstGeom prst="roundRect">
                <a:avLst/>
              </a:prstGeom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134341" tIns="134341" rIns="134341" bIns="134341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Aft>
                    <a:spcPts val="35"/>
                  </a:spcAft>
                </a:pPr>
                <a:r>
                  <a:rPr lang="es-CO" sz="1600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</a:rPr>
                  <a:t>Clasificación</a:t>
                </a:r>
                <a:r>
                  <a:rPr lang="en-CA" sz="1600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</a:rPr>
                  <a:t> de </a:t>
                </a:r>
                <a:r>
                  <a:rPr lang="es-CO" sz="1600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</a:rPr>
                  <a:t>los</a:t>
                </a:r>
                <a:r>
                  <a:rPr lang="en-CA" sz="1600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</a:rPr>
                  <a:t> </a:t>
                </a:r>
                <a:r>
                  <a:rPr lang="es-CO" sz="1600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</a:rPr>
                  <a:t>estados</a:t>
                </a:r>
                <a:r>
                  <a:rPr lang="en-CA" sz="1600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</a:rPr>
                  <a:t> de la </a:t>
                </a:r>
                <a:r>
                  <a:rPr lang="es-CO" sz="1600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</a:rPr>
                  <a:t>anestesia</a:t>
                </a:r>
              </a:p>
            </p:txBody>
          </p:sp>
          <p:sp>
            <p:nvSpPr>
              <p:cNvPr id="9" name="Forma libre: forma 61">
                <a:extLst>
                  <a:ext uri="{FF2B5EF4-FFF2-40B4-BE49-F238E27FC236}">
                    <a16:creationId xmlns:a16="http://schemas.microsoft.com/office/drawing/2014/main" id="{61C158EB-C25B-7DDE-0139-99A48EB0232C}"/>
                  </a:ext>
                </a:extLst>
              </p:cNvPr>
              <p:cNvSpPr/>
              <p:nvPr/>
            </p:nvSpPr>
            <p:spPr>
              <a:xfrm>
                <a:off x="8760951" y="4613314"/>
                <a:ext cx="2343990" cy="613681"/>
              </a:xfrm>
              <a:prstGeom prst="roundRect">
                <a:avLst/>
              </a:prstGeom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134341" tIns="134341" rIns="134341" bIns="134341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Aft>
                    <a:spcPts val="35"/>
                  </a:spcAft>
                </a:pPr>
                <a:endParaRPr lang="es-ES" sz="1600" dirty="0"/>
              </a:p>
              <a:p>
                <a:pPr algn="ctr" defTabSz="889000">
                  <a:lnSpc>
                    <a:spcPct val="90000"/>
                  </a:lnSpc>
                  <a:spcAft>
                    <a:spcPts val="35"/>
                  </a:spcAft>
                </a:pPr>
                <a:r>
                  <a:rPr lang="es-ES" sz="16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Implementación del análisis de MI y NI</a:t>
                </a:r>
              </a:p>
              <a:p>
                <a:pPr algn="ctr" defTabSz="889000">
                  <a:lnSpc>
                    <a:spcPct val="90000"/>
                  </a:lnSpc>
                  <a:spcAft>
                    <a:spcPts val="35"/>
                  </a:spcAft>
                </a:pPr>
                <a:endParaRPr lang="en-CA" sz="1600" dirty="0">
                  <a:solidFill>
                    <a:schemeClr val="tx1"/>
                  </a:solidFill>
                  <a:latin typeface="Roboto"/>
                  <a:ea typeface="Roboto"/>
                  <a:cs typeface="Roboto"/>
                </a:endParaRPr>
              </a:p>
            </p:txBody>
          </p:sp>
        </p:grpSp>
        <p:sp>
          <p:nvSpPr>
            <p:cNvPr id="37" name="Forma libre: forma 61">
              <a:extLst>
                <a:ext uri="{FF2B5EF4-FFF2-40B4-BE49-F238E27FC236}">
                  <a16:creationId xmlns:a16="http://schemas.microsoft.com/office/drawing/2014/main" id="{38F682DC-EB3C-5111-D02B-8C59839F5FB0}"/>
                </a:ext>
              </a:extLst>
            </p:cNvPr>
            <p:cNvSpPr/>
            <p:nvPr/>
          </p:nvSpPr>
          <p:spPr>
            <a:xfrm>
              <a:off x="9421883" y="3485808"/>
              <a:ext cx="2273774" cy="651148"/>
            </a:xfrm>
            <a:prstGeom prst="roundRect">
              <a:avLst/>
            </a:prstGeom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34341" tIns="134341" rIns="134341" bIns="134341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35"/>
                </a:spcAft>
              </a:pPr>
              <a:r>
                <a:rPr lang="en-CA" sz="1600" dirty="0" err="1">
                  <a:solidFill>
                    <a:schemeClr val="tx1"/>
                  </a:solidFill>
                  <a:latin typeface="Roboto"/>
                  <a:ea typeface="Roboto"/>
                  <a:cs typeface="Roboto"/>
                </a:rPr>
                <a:t>Selección</a:t>
              </a:r>
              <a:r>
                <a:rPr lang="en-CA" sz="1600" dirty="0">
                  <a:solidFill>
                    <a:schemeClr val="tx1"/>
                  </a:solidFill>
                  <a:latin typeface="Roboto"/>
                  <a:ea typeface="Roboto"/>
                  <a:cs typeface="Roboto"/>
                </a:rPr>
                <a:t> de </a:t>
              </a:r>
              <a:r>
                <a:rPr lang="en-CA" sz="1600" dirty="0" err="1">
                  <a:solidFill>
                    <a:schemeClr val="tx1"/>
                  </a:solidFill>
                  <a:latin typeface="Roboto"/>
                  <a:ea typeface="Roboto"/>
                  <a:cs typeface="Roboto"/>
                </a:rPr>
                <a:t>señales</a:t>
              </a:r>
              <a:r>
                <a:rPr lang="en-CA" sz="1600" dirty="0">
                  <a:solidFill>
                    <a:schemeClr val="tx1"/>
                  </a:solidFill>
                  <a:latin typeface="Roboto"/>
                  <a:ea typeface="Roboto"/>
                  <a:cs typeface="Roboto"/>
                </a:rPr>
                <a:t> </a:t>
              </a:r>
              <a:r>
                <a:rPr lang="en-CA" sz="1600" dirty="0" err="1">
                  <a:solidFill>
                    <a:schemeClr val="tx1"/>
                  </a:solidFill>
                  <a:latin typeface="Roboto"/>
                  <a:ea typeface="Roboto"/>
                  <a:cs typeface="Roboto"/>
                </a:rPr>
                <a:t>más</a:t>
              </a:r>
              <a:r>
                <a:rPr lang="en-CA" sz="1600" dirty="0">
                  <a:solidFill>
                    <a:schemeClr val="tx1"/>
                  </a:solidFill>
                  <a:latin typeface="Roboto"/>
                  <a:ea typeface="Roboto"/>
                  <a:cs typeface="Roboto"/>
                </a:rPr>
                <a:t> </a:t>
              </a:r>
              <a:r>
                <a:rPr lang="en-CA" sz="1600" dirty="0" err="1">
                  <a:solidFill>
                    <a:schemeClr val="tx1"/>
                  </a:solidFill>
                  <a:latin typeface="Roboto"/>
                  <a:ea typeface="Roboto"/>
                  <a:cs typeface="Roboto"/>
                </a:rPr>
                <a:t>relevantes</a:t>
              </a:r>
              <a:endParaRPr lang="en-CA" sz="1600" dirty="0">
                <a:solidFill>
                  <a:schemeClr val="tx1"/>
                </a:solidFill>
                <a:latin typeface="Roboto"/>
                <a:ea typeface="Roboto"/>
                <a:cs typeface="Roboto"/>
              </a:endParaRPr>
            </a:p>
          </p:txBody>
        </p:sp>
      </p:grpSp>
      <p:cxnSp>
        <p:nvCxnSpPr>
          <p:cNvPr id="6" name="Conector: angular 5">
            <a:extLst>
              <a:ext uri="{FF2B5EF4-FFF2-40B4-BE49-F238E27FC236}">
                <a16:creationId xmlns:a16="http://schemas.microsoft.com/office/drawing/2014/main" id="{632D706E-D411-70DA-C5AF-F7DE01B29E69}"/>
              </a:ext>
            </a:extLst>
          </p:cNvPr>
          <p:cNvCxnSpPr>
            <a:cxnSpLocks/>
            <a:stCxn id="50" idx="2"/>
            <a:endCxn id="4" idx="1"/>
          </p:cNvCxnSpPr>
          <p:nvPr/>
        </p:nvCxnSpPr>
        <p:spPr>
          <a:xfrm rot="5400000">
            <a:off x="8710191" y="3859380"/>
            <a:ext cx="2499174" cy="1197982"/>
          </a:xfrm>
          <a:prstGeom prst="bentConnector4">
            <a:avLst>
              <a:gd name="adj1" fmla="val 4224"/>
              <a:gd name="adj2" fmla="val 130213"/>
            </a:avLst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FA6D0EF5-FF0C-E942-62DA-FFF13A514F32}"/>
              </a:ext>
            </a:extLst>
          </p:cNvPr>
          <p:cNvCxnSpPr>
            <a:stCxn id="18" idx="3"/>
            <a:endCxn id="58" idx="0"/>
          </p:cNvCxnSpPr>
          <p:nvPr/>
        </p:nvCxnSpPr>
        <p:spPr>
          <a:xfrm>
            <a:off x="2031419" y="2028195"/>
            <a:ext cx="1458992" cy="273750"/>
          </a:xfrm>
          <a:prstGeom prst="bentConnector2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641338DF-035D-B3C3-6725-76F878110304}"/>
              </a:ext>
            </a:extLst>
          </p:cNvPr>
          <p:cNvCxnSpPr>
            <a:stCxn id="61" idx="3"/>
            <a:endCxn id="58" idx="1"/>
          </p:cNvCxnSpPr>
          <p:nvPr/>
        </p:nvCxnSpPr>
        <p:spPr>
          <a:xfrm>
            <a:off x="1995451" y="2865078"/>
            <a:ext cx="316171" cy="57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E4AEE5B-45DA-0A29-6DD9-A8E2011ADA9C}"/>
              </a:ext>
            </a:extLst>
          </p:cNvPr>
          <p:cNvCxnSpPr>
            <a:cxnSpLocks/>
            <a:stCxn id="58" idx="3"/>
            <a:endCxn id="49" idx="1"/>
          </p:cNvCxnSpPr>
          <p:nvPr/>
        </p:nvCxnSpPr>
        <p:spPr>
          <a:xfrm flipV="1">
            <a:off x="4669199" y="2855895"/>
            <a:ext cx="333285" cy="975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83BE80DC-CFF0-1373-AD6C-713DD38D454E}"/>
              </a:ext>
            </a:extLst>
          </p:cNvPr>
          <p:cNvCxnSpPr>
            <a:cxnSpLocks/>
            <a:stCxn id="49" idx="3"/>
            <a:endCxn id="32" idx="1"/>
          </p:cNvCxnSpPr>
          <p:nvPr/>
        </p:nvCxnSpPr>
        <p:spPr>
          <a:xfrm>
            <a:off x="6726827" y="2855895"/>
            <a:ext cx="46726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3F560CF7-EC9E-4322-DD9C-42313AD33CEC}"/>
              </a:ext>
            </a:extLst>
          </p:cNvPr>
          <p:cNvCxnSpPr>
            <a:stCxn id="32" idx="3"/>
            <a:endCxn id="50" idx="1"/>
          </p:cNvCxnSpPr>
          <p:nvPr/>
        </p:nvCxnSpPr>
        <p:spPr>
          <a:xfrm>
            <a:off x="9063707" y="2855895"/>
            <a:ext cx="46308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57EEE585-C439-89DB-CBF5-F33FC317A22C}"/>
              </a:ext>
            </a:extLst>
          </p:cNvPr>
          <p:cNvCxnSpPr>
            <a:stCxn id="50" idx="2"/>
            <a:endCxn id="37" idx="0"/>
          </p:cNvCxnSpPr>
          <p:nvPr/>
        </p:nvCxnSpPr>
        <p:spPr>
          <a:xfrm>
            <a:off x="10558769" y="3208784"/>
            <a:ext cx="1" cy="27702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BF86D8A3-294A-8271-8DCA-788A78A0E719}"/>
              </a:ext>
            </a:extLst>
          </p:cNvPr>
          <p:cNvCxnSpPr>
            <a:stCxn id="37" idx="2"/>
            <a:endCxn id="9" idx="0"/>
          </p:cNvCxnSpPr>
          <p:nvPr/>
        </p:nvCxnSpPr>
        <p:spPr>
          <a:xfrm>
            <a:off x="10558770" y="4136956"/>
            <a:ext cx="0" cy="30442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12704181-831D-8528-A8CF-E47893E95602}"/>
              </a:ext>
            </a:extLst>
          </p:cNvPr>
          <p:cNvCxnSpPr>
            <a:stCxn id="9" idx="2"/>
            <a:endCxn id="4" idx="0"/>
          </p:cNvCxnSpPr>
          <p:nvPr/>
        </p:nvCxnSpPr>
        <p:spPr>
          <a:xfrm>
            <a:off x="10558770" y="5055060"/>
            <a:ext cx="0" cy="34605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15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DB0E7-9984-FE7D-4750-F868CCFAD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53" y="387157"/>
            <a:ext cx="3064497" cy="577555"/>
          </a:xfrm>
        </p:spPr>
        <p:txBody>
          <a:bodyPr/>
          <a:lstStyle/>
          <a:p>
            <a:r>
              <a:rPr lang="es-ES" dirty="0"/>
              <a:t>Presentación del contexto y justificación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9172E6-4DF5-6200-FFB8-F580048FE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3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B01EF33-6E0C-69E4-6CD7-1654E700065A}"/>
              </a:ext>
            </a:extLst>
          </p:cNvPr>
          <p:cNvSpPr txBox="1"/>
          <p:nvPr/>
        </p:nvSpPr>
        <p:spPr>
          <a:xfrm>
            <a:off x="421653" y="84372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Relación cerebro - corazón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E53856D-92A0-D4BE-86BA-A7833729DC5B}"/>
              </a:ext>
            </a:extLst>
          </p:cNvPr>
          <p:cNvSpPr txBox="1"/>
          <p:nvPr/>
        </p:nvSpPr>
        <p:spPr>
          <a:xfrm>
            <a:off x="7438882" y="4433038"/>
            <a:ext cx="3171302" cy="372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r>
              <a:rPr lang="es-CO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eurológicamente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A6B06DC-F480-BB67-EFE6-7CA9A09BF3DC}"/>
              </a:ext>
            </a:extLst>
          </p:cNvPr>
          <p:cNvSpPr txBox="1"/>
          <p:nvPr/>
        </p:nvSpPr>
        <p:spPr>
          <a:xfrm>
            <a:off x="581218" y="1869386"/>
            <a:ext cx="10398677" cy="668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 </a:t>
            </a:r>
            <a:r>
              <a:rPr lang="es-CO" sz="18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corazón</a:t>
            </a:r>
            <a:r>
              <a:rPr lang="es-CO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posee un </a:t>
            </a:r>
            <a:r>
              <a:rPr lang="es-CO" sz="18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sistema de comunicación </a:t>
            </a:r>
            <a:r>
              <a:rPr lang="es-CO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mucho más extenso con el </a:t>
            </a:r>
            <a:r>
              <a:rPr lang="es-CO" sz="18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cerebro</a:t>
            </a:r>
            <a:r>
              <a:rPr lang="es-CO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que otros órganos.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E5701B2-303B-801D-546D-DF8980A6B101}"/>
              </a:ext>
            </a:extLst>
          </p:cNvPr>
          <p:cNvSpPr txBox="1"/>
          <p:nvPr/>
        </p:nvSpPr>
        <p:spPr>
          <a:xfrm>
            <a:off x="7438882" y="4781070"/>
            <a:ext cx="2433685" cy="372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CO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Bioquímicamente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E86054B-FE03-06A7-2BCC-5CBA7B782100}"/>
              </a:ext>
            </a:extLst>
          </p:cNvPr>
          <p:cNvSpPr txBox="1"/>
          <p:nvPr/>
        </p:nvSpPr>
        <p:spPr>
          <a:xfrm>
            <a:off x="7438881" y="5134166"/>
            <a:ext cx="2433685" cy="372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CO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Biofísicamente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64D5706-37F7-ABBE-EF5C-0445E006BBD5}"/>
              </a:ext>
            </a:extLst>
          </p:cNvPr>
          <p:cNvSpPr txBox="1"/>
          <p:nvPr/>
        </p:nvSpPr>
        <p:spPr>
          <a:xfrm>
            <a:off x="7438880" y="5501448"/>
            <a:ext cx="2433685" cy="372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</a:t>
            </a:r>
            <a:r>
              <a:rPr lang="es-CO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nergéticamente</a:t>
            </a:r>
          </a:p>
        </p:txBody>
      </p:sp>
      <p:pic>
        <p:nvPicPr>
          <p:cNvPr id="19" name="Imagen 18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E218E9F7-B97E-8402-5AEB-D5A49E364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097" y="2522673"/>
            <a:ext cx="1765557" cy="1257078"/>
          </a:xfrm>
          <a:prstGeom prst="rect">
            <a:avLst/>
          </a:prstGeom>
        </p:spPr>
      </p:pic>
      <p:pic>
        <p:nvPicPr>
          <p:cNvPr id="20" name="Imagen 19" descr="Imagen que contiene tabla, secadora, sostener&#10;&#10;Descripción generada automáticamente">
            <a:extLst>
              <a:ext uri="{FF2B5EF4-FFF2-40B4-BE49-F238E27FC236}">
                <a16:creationId xmlns:a16="http://schemas.microsoft.com/office/drawing/2014/main" id="{CFFBE326-0147-C6AF-A3AE-C19F38164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09" y="2368756"/>
            <a:ext cx="1452525" cy="1640385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F07A97EC-FC09-6908-80E8-F454DC8DF24F}"/>
              </a:ext>
            </a:extLst>
          </p:cNvPr>
          <p:cNvSpPr txBox="1"/>
          <p:nvPr/>
        </p:nvSpPr>
        <p:spPr>
          <a:xfrm>
            <a:off x="1594354" y="4719065"/>
            <a:ext cx="4730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¿Cómo hacen para comunicarse estos dos órganos tan distintos? </a:t>
            </a:r>
            <a:endParaRPr lang="es-ES" dirty="0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3D65B447-D175-EB68-597F-C343BCC365E7}"/>
              </a:ext>
            </a:extLst>
          </p:cNvPr>
          <p:cNvCxnSpPr>
            <a:cxnSpLocks/>
          </p:cNvCxnSpPr>
          <p:nvPr/>
        </p:nvCxnSpPr>
        <p:spPr>
          <a:xfrm>
            <a:off x="5117478" y="3004014"/>
            <a:ext cx="65467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9032E7DE-03FA-F564-A862-17A3E7BD84B6}"/>
              </a:ext>
            </a:extLst>
          </p:cNvPr>
          <p:cNvCxnSpPr>
            <a:cxnSpLocks/>
          </p:cNvCxnSpPr>
          <p:nvPr/>
        </p:nvCxnSpPr>
        <p:spPr>
          <a:xfrm flipH="1">
            <a:off x="5117478" y="3280239"/>
            <a:ext cx="65467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D56F2B7-4EF1-19AC-A003-191ED9418A1A}"/>
              </a:ext>
            </a:extLst>
          </p:cNvPr>
          <p:cNvCxnSpPr>
            <a:cxnSpLocks/>
          </p:cNvCxnSpPr>
          <p:nvPr/>
        </p:nvCxnSpPr>
        <p:spPr>
          <a:xfrm>
            <a:off x="6324600" y="5029193"/>
            <a:ext cx="65467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0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6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445E9B-BC98-DE0F-FE61-9E8805CC0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53" y="309546"/>
            <a:ext cx="3064497" cy="577555"/>
          </a:xfrm>
        </p:spPr>
        <p:txBody>
          <a:bodyPr>
            <a:normAutofit fontScale="90000"/>
          </a:bodyPr>
          <a:lstStyle/>
          <a:p>
            <a:br>
              <a:rPr lang="es-ES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s-E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Desarrollo de la metodología</a:t>
            </a:r>
            <a:br>
              <a:rPr lang="es-CO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78A5F2-3C65-F45F-A5B1-1FCC83CC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30</a:t>
            </a:fld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3C3B077-A833-D55F-C9D8-B63A88AC8F47}"/>
              </a:ext>
            </a:extLst>
          </p:cNvPr>
          <p:cNvSpPr txBox="1"/>
          <p:nvPr/>
        </p:nvSpPr>
        <p:spPr>
          <a:xfrm>
            <a:off x="421653" y="88710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Modelado</a:t>
            </a:r>
            <a:endParaRPr lang="es-ES" sz="3600" dirty="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05F5A977-2E5A-BA2B-335D-A99DF11E06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8777613"/>
              </p:ext>
            </p:extLst>
          </p:nvPr>
        </p:nvGraphicFramePr>
        <p:xfrm>
          <a:off x="4726859" y="1787629"/>
          <a:ext cx="6392820" cy="250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8100">
                  <a:extLst>
                    <a:ext uri="{9D8B030D-6E8A-4147-A177-3AD203B41FA5}">
                      <a16:colId xmlns:a16="http://schemas.microsoft.com/office/drawing/2014/main" val="3329083489"/>
                    </a:ext>
                  </a:extLst>
                </a:gridCol>
                <a:gridCol w="2544720">
                  <a:extLst>
                    <a:ext uri="{9D8B030D-6E8A-4147-A177-3AD203B41FA5}">
                      <a16:colId xmlns:a16="http://schemas.microsoft.com/office/drawing/2014/main" val="1231798513"/>
                    </a:ext>
                  </a:extLst>
                </a:gridCol>
              </a:tblGrid>
              <a:tr h="1741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kern="1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Clasificadores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ct val="107000"/>
                        </a:lnSpc>
                      </a:pPr>
                      <a:r>
                        <a:rPr lang="en-US" sz="1800" kern="1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Parámetros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1849241"/>
                  </a:ext>
                </a:extLst>
              </a:tr>
              <a:tr h="3583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K-Nearest Neighbor(KNN)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ct val="107000"/>
                        </a:lnSpc>
                      </a:pP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neighbors=10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3254514"/>
                  </a:ext>
                </a:extLst>
              </a:tr>
              <a:tr h="3583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kern="1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Clasificador</a:t>
                      </a: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de bosques </a:t>
                      </a:r>
                      <a:r>
                        <a:rPr lang="en-US" sz="1800" kern="1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adicionales</a:t>
                      </a: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(RFC)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ct val="107000"/>
                        </a:lnSpc>
                      </a:pP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estimators=150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0683930"/>
                  </a:ext>
                </a:extLst>
              </a:tr>
              <a:tr h="3583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kern="1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Clasificador</a:t>
                      </a: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de </a:t>
                      </a:r>
                      <a:r>
                        <a:rPr lang="en-US" sz="1800" kern="1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árboles</a:t>
                      </a: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adicionales</a:t>
                      </a: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(ETC)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ct val="107000"/>
                        </a:lnSpc>
                      </a:pP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estimators=150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0336330"/>
                  </a:ext>
                </a:extLst>
              </a:tr>
              <a:tr h="7269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kern="1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XGBoost</a:t>
                      </a: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(XGB)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ct val="107000"/>
                        </a:lnSpc>
                      </a:pP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Learning rate= 0,1, max depth=7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8006383"/>
                  </a:ext>
                </a:extLst>
              </a:tr>
            </a:tbl>
          </a:graphicData>
        </a:graphic>
      </p:graphicFrame>
      <p:sp>
        <p:nvSpPr>
          <p:cNvPr id="15" name="CuadroTexto 14">
            <a:extLst>
              <a:ext uri="{FF2B5EF4-FFF2-40B4-BE49-F238E27FC236}">
                <a16:creationId xmlns:a16="http://schemas.microsoft.com/office/drawing/2014/main" id="{9CF11F97-1BF7-1242-2365-09DCCD20F2DA}"/>
              </a:ext>
            </a:extLst>
          </p:cNvPr>
          <p:cNvSpPr txBox="1"/>
          <p:nvPr/>
        </p:nvSpPr>
        <p:spPr>
          <a:xfrm>
            <a:off x="1094421" y="2938273"/>
            <a:ext cx="265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Clasificador por votos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0985C60-6020-D591-9F34-097C2449C790}"/>
              </a:ext>
            </a:extLst>
          </p:cNvPr>
          <p:cNvCxnSpPr>
            <a:cxnSpLocks/>
          </p:cNvCxnSpPr>
          <p:nvPr/>
        </p:nvCxnSpPr>
        <p:spPr>
          <a:xfrm>
            <a:off x="3749129" y="3122939"/>
            <a:ext cx="58357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26CE488E-6287-11A8-2253-56DF90B61EEA}"/>
              </a:ext>
            </a:extLst>
          </p:cNvPr>
          <p:cNvGrpSpPr/>
          <p:nvPr/>
        </p:nvGrpSpPr>
        <p:grpSpPr>
          <a:xfrm>
            <a:off x="8694719" y="2062994"/>
            <a:ext cx="3203304" cy="2566553"/>
            <a:chOff x="8814693" y="1409253"/>
            <a:chExt cx="2748274" cy="2566553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4E97E4DF-9FAC-4ED4-BFFF-3FDEA544E861}"/>
                </a:ext>
              </a:extLst>
            </p:cNvPr>
            <p:cNvSpPr/>
            <p:nvPr/>
          </p:nvSpPr>
          <p:spPr>
            <a:xfrm>
              <a:off x="8814693" y="1409253"/>
              <a:ext cx="2243058" cy="2156108"/>
            </a:xfrm>
            <a:prstGeom prst="rect">
              <a:avLst/>
            </a:prstGeom>
            <a:noFill/>
            <a:ln w="38100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46DAF049-2423-8801-D4D8-04E95A41DEB3}"/>
                </a:ext>
              </a:extLst>
            </p:cNvPr>
            <p:cNvSpPr txBox="1"/>
            <p:nvPr/>
          </p:nvSpPr>
          <p:spPr>
            <a:xfrm>
              <a:off x="9082028" y="3606474"/>
              <a:ext cx="2480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Búsqueda por Grilla</a:t>
              </a:r>
            </a:p>
          </p:txBody>
        </p:sp>
      </p:grp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16C9E5A-27C4-19F5-9FD9-060A5D8E2523}"/>
              </a:ext>
            </a:extLst>
          </p:cNvPr>
          <p:cNvCxnSpPr>
            <a:cxnSpLocks/>
          </p:cNvCxnSpPr>
          <p:nvPr/>
        </p:nvCxnSpPr>
        <p:spPr>
          <a:xfrm>
            <a:off x="4176279" y="5373393"/>
            <a:ext cx="444195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76F1482-89CF-B86F-5033-0E20DF15D530}"/>
              </a:ext>
            </a:extLst>
          </p:cNvPr>
          <p:cNvSpPr txBox="1"/>
          <p:nvPr/>
        </p:nvSpPr>
        <p:spPr>
          <a:xfrm>
            <a:off x="4741855" y="5177584"/>
            <a:ext cx="3972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Subdivide el conjunto de datos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434EC48-AFAC-556C-A4DB-20CDD258B007}"/>
              </a:ext>
            </a:extLst>
          </p:cNvPr>
          <p:cNvSpPr txBox="1"/>
          <p:nvPr/>
        </p:nvSpPr>
        <p:spPr>
          <a:xfrm>
            <a:off x="608646" y="5178411"/>
            <a:ext cx="3500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Validación cruzada estratificada</a:t>
            </a:r>
            <a:endParaRPr lang="es-ES" dirty="0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9A5595F1-59C7-D197-4B71-B7D9D73F46B2}"/>
              </a:ext>
            </a:extLst>
          </p:cNvPr>
          <p:cNvCxnSpPr>
            <a:cxnSpLocks/>
          </p:cNvCxnSpPr>
          <p:nvPr/>
        </p:nvCxnSpPr>
        <p:spPr>
          <a:xfrm>
            <a:off x="8128157" y="5373393"/>
            <a:ext cx="444195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FA57374-C937-5A1E-703A-72C750E7C2F7}"/>
              </a:ext>
            </a:extLst>
          </p:cNvPr>
          <p:cNvSpPr txBox="1"/>
          <p:nvPr/>
        </p:nvSpPr>
        <p:spPr>
          <a:xfrm>
            <a:off x="8714491" y="5177584"/>
            <a:ext cx="1630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Cinco grupos</a:t>
            </a:r>
          </a:p>
        </p:txBody>
      </p:sp>
    </p:spTree>
    <p:extLst>
      <p:ext uri="{BB962C8B-B14F-4D97-AF65-F5344CB8AC3E}">
        <p14:creationId xmlns:p14="http://schemas.microsoft.com/office/powerpoint/2010/main" val="374546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445E9B-BC98-DE0F-FE61-9E8805CC0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53" y="309546"/>
            <a:ext cx="3064497" cy="577555"/>
          </a:xfrm>
        </p:spPr>
        <p:txBody>
          <a:bodyPr>
            <a:normAutofit fontScale="90000"/>
          </a:bodyPr>
          <a:lstStyle/>
          <a:p>
            <a:br>
              <a:rPr lang="es-ES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s-E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Desarrollo de la metodología</a:t>
            </a:r>
            <a:br>
              <a:rPr lang="es-CO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78A5F2-3C65-F45F-A5B1-1FCC83CC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31</a:t>
            </a:fld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3C3B077-A833-D55F-C9D8-B63A88AC8F47}"/>
              </a:ext>
            </a:extLst>
          </p:cNvPr>
          <p:cNvSpPr txBox="1"/>
          <p:nvPr/>
        </p:nvSpPr>
        <p:spPr>
          <a:xfrm>
            <a:off x="421653" y="88710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Modelado</a:t>
            </a:r>
            <a:endParaRPr lang="es-ES" sz="3600" dirty="0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B006427E-E06F-44DB-5A92-35D78D170A27}"/>
              </a:ext>
            </a:extLst>
          </p:cNvPr>
          <p:cNvGrpSpPr/>
          <p:nvPr/>
        </p:nvGrpSpPr>
        <p:grpSpPr>
          <a:xfrm>
            <a:off x="1025046" y="446437"/>
            <a:ext cx="10752295" cy="4183539"/>
            <a:chOff x="899071" y="2325041"/>
            <a:chExt cx="10752295" cy="4183539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E2308659-A26E-38E7-20F7-2FBCE60E7A1C}"/>
                </a:ext>
              </a:extLst>
            </p:cNvPr>
            <p:cNvSpPr txBox="1"/>
            <p:nvPr/>
          </p:nvSpPr>
          <p:spPr>
            <a:xfrm>
              <a:off x="899071" y="4230814"/>
              <a:ext cx="26547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Tipo de Clasificación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C1A8F63A-BE7D-433E-4D5A-CCA26D01C85F}"/>
                </a:ext>
              </a:extLst>
            </p:cNvPr>
            <p:cNvSpPr txBox="1"/>
            <p:nvPr/>
          </p:nvSpPr>
          <p:spPr>
            <a:xfrm>
              <a:off x="8840284" y="4128548"/>
              <a:ext cx="281108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CO" kern="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</a:t>
              </a:r>
              <a:r>
                <a:rPr lang="es-CO" sz="1800" kern="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lasificación dependiente del paciente</a:t>
              </a:r>
              <a:endPara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C325BD8B-1797-A917-2528-F091EDD21C25}"/>
                </a:ext>
              </a:extLst>
            </p:cNvPr>
            <p:cNvCxnSpPr/>
            <p:nvPr/>
          </p:nvCxnSpPr>
          <p:spPr>
            <a:xfrm>
              <a:off x="3261991" y="4426104"/>
              <a:ext cx="583578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50AFAD11-609E-0F71-EA88-50EF25D96220}"/>
                </a:ext>
              </a:extLst>
            </p:cNvPr>
            <p:cNvGrpSpPr/>
            <p:nvPr/>
          </p:nvGrpSpPr>
          <p:grpSpPr>
            <a:xfrm>
              <a:off x="4122927" y="3420481"/>
              <a:ext cx="1399952" cy="1898091"/>
              <a:chOff x="8924222" y="1012732"/>
              <a:chExt cx="1486605" cy="2063366"/>
            </a:xfrm>
          </p:grpSpPr>
          <p:sp>
            <p:nvSpPr>
              <p:cNvPr id="7" name="Rectángulo: esquinas redondeadas 6">
                <a:extLst>
                  <a:ext uri="{FF2B5EF4-FFF2-40B4-BE49-F238E27FC236}">
                    <a16:creationId xmlns:a16="http://schemas.microsoft.com/office/drawing/2014/main" id="{8E599B99-8C16-26EF-1C35-6F27F16F25FB}"/>
                  </a:ext>
                </a:extLst>
              </p:cNvPr>
              <p:cNvSpPr/>
              <p:nvPr/>
            </p:nvSpPr>
            <p:spPr>
              <a:xfrm>
                <a:off x="8924223" y="1764709"/>
                <a:ext cx="1486601" cy="25717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>
                    <a:solidFill>
                      <a:schemeClr val="tx1"/>
                    </a:solidFill>
                  </a:rPr>
                  <a:t>Paciente 3 </a:t>
                </a:r>
              </a:p>
            </p:txBody>
          </p:sp>
          <p:sp>
            <p:nvSpPr>
              <p:cNvPr id="10" name="Rectángulo: esquinas redondeadas 9">
                <a:extLst>
                  <a:ext uri="{FF2B5EF4-FFF2-40B4-BE49-F238E27FC236}">
                    <a16:creationId xmlns:a16="http://schemas.microsoft.com/office/drawing/2014/main" id="{F4DCD413-71EA-ECB3-DA50-465C2A1CF42A}"/>
                  </a:ext>
                </a:extLst>
              </p:cNvPr>
              <p:cNvSpPr/>
              <p:nvPr/>
            </p:nvSpPr>
            <p:spPr>
              <a:xfrm>
                <a:off x="8924224" y="1404844"/>
                <a:ext cx="1486601" cy="25717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>
                    <a:solidFill>
                      <a:schemeClr val="tx1"/>
                    </a:solidFill>
                  </a:rPr>
                  <a:t>Paciente 2</a:t>
                </a:r>
              </a:p>
            </p:txBody>
          </p:sp>
          <p:sp>
            <p:nvSpPr>
              <p:cNvPr id="12" name="Rectángulo: esquinas redondeadas 11">
                <a:extLst>
                  <a:ext uri="{FF2B5EF4-FFF2-40B4-BE49-F238E27FC236}">
                    <a16:creationId xmlns:a16="http://schemas.microsoft.com/office/drawing/2014/main" id="{4FBCEBAF-BC22-282E-D53A-9DE83AC94871}"/>
                  </a:ext>
                </a:extLst>
              </p:cNvPr>
              <p:cNvSpPr/>
              <p:nvPr/>
            </p:nvSpPr>
            <p:spPr>
              <a:xfrm>
                <a:off x="8924226" y="1012732"/>
                <a:ext cx="1486601" cy="25717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>
                    <a:solidFill>
                      <a:schemeClr val="tx1"/>
                    </a:solidFill>
                  </a:rPr>
                  <a:t>Paciente 1</a:t>
                </a: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35AAF292-0EBA-732B-A38A-E471C63E771C}"/>
                  </a:ext>
                </a:extLst>
              </p:cNvPr>
              <p:cNvSpPr txBox="1"/>
              <p:nvPr/>
            </p:nvSpPr>
            <p:spPr>
              <a:xfrm>
                <a:off x="9533645" y="1893296"/>
                <a:ext cx="32420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.</a:t>
                </a:r>
              </a:p>
              <a:p>
                <a:r>
                  <a:rPr lang="es-ES" dirty="0"/>
                  <a:t>.</a:t>
                </a:r>
              </a:p>
              <a:p>
                <a:r>
                  <a:rPr lang="es-ES" dirty="0"/>
                  <a:t>.</a:t>
                </a:r>
              </a:p>
            </p:txBody>
          </p:sp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97A437FB-2502-13D2-8C35-0EED56E2A397}"/>
                  </a:ext>
                </a:extLst>
              </p:cNvPr>
              <p:cNvSpPr/>
              <p:nvPr/>
            </p:nvSpPr>
            <p:spPr>
              <a:xfrm>
                <a:off x="8924222" y="2818923"/>
                <a:ext cx="1486601" cy="25717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>
                    <a:solidFill>
                      <a:schemeClr val="tx1"/>
                    </a:solidFill>
                  </a:rPr>
                  <a:t>Paciente n</a:t>
                </a:r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B2238C09-B84A-F4FF-2822-4C051476511E}"/>
                </a:ext>
              </a:extLst>
            </p:cNvPr>
            <p:cNvGrpSpPr/>
            <p:nvPr/>
          </p:nvGrpSpPr>
          <p:grpSpPr>
            <a:xfrm>
              <a:off x="6573844" y="2803910"/>
              <a:ext cx="1270763" cy="1570186"/>
              <a:chOff x="8924222" y="1012733"/>
              <a:chExt cx="1486603" cy="2063365"/>
            </a:xfrm>
          </p:grpSpPr>
          <p:sp>
            <p:nvSpPr>
              <p:cNvPr id="27" name="Rectángulo: esquinas redondeadas 26">
                <a:extLst>
                  <a:ext uri="{FF2B5EF4-FFF2-40B4-BE49-F238E27FC236}">
                    <a16:creationId xmlns:a16="http://schemas.microsoft.com/office/drawing/2014/main" id="{7C1ADC39-149A-91AE-2DB2-496582C92B84}"/>
                  </a:ext>
                </a:extLst>
              </p:cNvPr>
              <p:cNvSpPr/>
              <p:nvPr/>
            </p:nvSpPr>
            <p:spPr>
              <a:xfrm>
                <a:off x="8924223" y="1764709"/>
                <a:ext cx="1486601" cy="25717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>
                    <a:solidFill>
                      <a:schemeClr val="tx1"/>
                    </a:solidFill>
                  </a:rPr>
                  <a:t>Paciente 3 </a:t>
                </a:r>
              </a:p>
            </p:txBody>
          </p:sp>
          <p:sp>
            <p:nvSpPr>
              <p:cNvPr id="28" name="Rectángulo: esquinas redondeadas 27">
                <a:extLst>
                  <a:ext uri="{FF2B5EF4-FFF2-40B4-BE49-F238E27FC236}">
                    <a16:creationId xmlns:a16="http://schemas.microsoft.com/office/drawing/2014/main" id="{7B4D09D4-0567-6CF1-A269-F14329F5F879}"/>
                  </a:ext>
                </a:extLst>
              </p:cNvPr>
              <p:cNvSpPr/>
              <p:nvPr/>
            </p:nvSpPr>
            <p:spPr>
              <a:xfrm>
                <a:off x="8924224" y="1404844"/>
                <a:ext cx="1486601" cy="25717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>
                    <a:solidFill>
                      <a:schemeClr val="tx1"/>
                    </a:solidFill>
                  </a:rPr>
                  <a:t>Paciente 2</a:t>
                </a:r>
              </a:p>
            </p:txBody>
          </p:sp>
          <p:sp>
            <p:nvSpPr>
              <p:cNvPr id="29" name="Rectángulo: esquinas redondeadas 28">
                <a:extLst>
                  <a:ext uri="{FF2B5EF4-FFF2-40B4-BE49-F238E27FC236}">
                    <a16:creationId xmlns:a16="http://schemas.microsoft.com/office/drawing/2014/main" id="{369A3AB6-B4E5-97B5-95EB-12ECEB3F7B0B}"/>
                  </a:ext>
                </a:extLst>
              </p:cNvPr>
              <p:cNvSpPr/>
              <p:nvPr/>
            </p:nvSpPr>
            <p:spPr>
              <a:xfrm>
                <a:off x="8924222" y="1012733"/>
                <a:ext cx="1486601" cy="25717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>
                    <a:solidFill>
                      <a:schemeClr val="tx1"/>
                    </a:solidFill>
                  </a:rPr>
                  <a:t>Paciente 1</a:t>
                </a:r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D1ADC265-0B90-ACC4-C08E-7C336EA5F341}"/>
                  </a:ext>
                </a:extLst>
              </p:cNvPr>
              <p:cNvSpPr txBox="1"/>
              <p:nvPr/>
            </p:nvSpPr>
            <p:spPr>
              <a:xfrm>
                <a:off x="9563217" y="1918958"/>
                <a:ext cx="190181" cy="849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dirty="0"/>
                  <a:t>.</a:t>
                </a:r>
              </a:p>
              <a:p>
                <a:r>
                  <a:rPr lang="es-ES" sz="1200" dirty="0"/>
                  <a:t>.</a:t>
                </a:r>
              </a:p>
              <a:p>
                <a:r>
                  <a:rPr lang="es-ES" sz="1200" dirty="0"/>
                  <a:t>.</a:t>
                </a:r>
              </a:p>
            </p:txBody>
          </p:sp>
          <p:sp>
            <p:nvSpPr>
              <p:cNvPr id="31" name="Rectángulo: esquinas redondeadas 30">
                <a:extLst>
                  <a:ext uri="{FF2B5EF4-FFF2-40B4-BE49-F238E27FC236}">
                    <a16:creationId xmlns:a16="http://schemas.microsoft.com/office/drawing/2014/main" id="{CDE43E46-D105-F8D9-8137-20AA5B6B9342}"/>
                  </a:ext>
                </a:extLst>
              </p:cNvPr>
              <p:cNvSpPr/>
              <p:nvPr/>
            </p:nvSpPr>
            <p:spPr>
              <a:xfrm>
                <a:off x="8924222" y="2818923"/>
                <a:ext cx="1486601" cy="25717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>
                    <a:solidFill>
                      <a:schemeClr val="tx1"/>
                    </a:solidFill>
                  </a:rPr>
                  <a:t>Paciente n</a:t>
                </a:r>
              </a:p>
            </p:txBody>
          </p:sp>
        </p:grpSp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86E0A3E0-54E9-3257-973C-520FB827A276}"/>
                </a:ext>
              </a:extLst>
            </p:cNvPr>
            <p:cNvGrpSpPr/>
            <p:nvPr/>
          </p:nvGrpSpPr>
          <p:grpSpPr>
            <a:xfrm>
              <a:off x="6620058" y="5070858"/>
              <a:ext cx="1278640" cy="1270965"/>
              <a:chOff x="8915005" y="1405936"/>
              <a:chExt cx="1495818" cy="1670162"/>
            </a:xfrm>
          </p:grpSpPr>
          <p:sp>
            <p:nvSpPr>
              <p:cNvPr id="41" name="Rectángulo: esquinas redondeadas 40">
                <a:extLst>
                  <a:ext uri="{FF2B5EF4-FFF2-40B4-BE49-F238E27FC236}">
                    <a16:creationId xmlns:a16="http://schemas.microsoft.com/office/drawing/2014/main" id="{30C0CF31-2E4F-E1A3-C369-99B84A8E5E05}"/>
                  </a:ext>
                </a:extLst>
              </p:cNvPr>
              <p:cNvSpPr/>
              <p:nvPr/>
            </p:nvSpPr>
            <p:spPr>
              <a:xfrm>
                <a:off x="8924222" y="1807053"/>
                <a:ext cx="1486601" cy="25717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>
                    <a:solidFill>
                      <a:schemeClr val="tx1"/>
                    </a:solidFill>
                  </a:rPr>
                  <a:t>Paciente 2 </a:t>
                </a:r>
              </a:p>
            </p:txBody>
          </p:sp>
          <p:sp>
            <p:nvSpPr>
              <p:cNvPr id="42" name="Rectángulo: esquinas redondeadas 41">
                <a:extLst>
                  <a:ext uri="{FF2B5EF4-FFF2-40B4-BE49-F238E27FC236}">
                    <a16:creationId xmlns:a16="http://schemas.microsoft.com/office/drawing/2014/main" id="{660DB003-E236-CED7-EAD8-9487426AF9E7}"/>
                  </a:ext>
                </a:extLst>
              </p:cNvPr>
              <p:cNvSpPr/>
              <p:nvPr/>
            </p:nvSpPr>
            <p:spPr>
              <a:xfrm>
                <a:off x="8915005" y="1405936"/>
                <a:ext cx="1486601" cy="25717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>
                    <a:solidFill>
                      <a:schemeClr val="tx1"/>
                    </a:solidFill>
                  </a:rPr>
                  <a:t>Paciente 1 </a:t>
                </a:r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5F588C-762F-312A-2432-1610A951E061}"/>
                  </a:ext>
                </a:extLst>
              </p:cNvPr>
              <p:cNvSpPr txBox="1"/>
              <p:nvPr/>
            </p:nvSpPr>
            <p:spPr>
              <a:xfrm>
                <a:off x="9563217" y="1918958"/>
                <a:ext cx="190181" cy="849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dirty="0"/>
                  <a:t>.</a:t>
                </a:r>
              </a:p>
              <a:p>
                <a:r>
                  <a:rPr lang="es-ES" sz="1200" dirty="0"/>
                  <a:t>.</a:t>
                </a:r>
              </a:p>
              <a:p>
                <a:r>
                  <a:rPr lang="es-ES" sz="1200" dirty="0"/>
                  <a:t>.</a:t>
                </a:r>
              </a:p>
            </p:txBody>
          </p:sp>
          <p:sp>
            <p:nvSpPr>
              <p:cNvPr id="44" name="Rectángulo: esquinas redondeadas 43">
                <a:extLst>
                  <a:ext uri="{FF2B5EF4-FFF2-40B4-BE49-F238E27FC236}">
                    <a16:creationId xmlns:a16="http://schemas.microsoft.com/office/drawing/2014/main" id="{4B89239C-F86E-9960-1AFF-C9CBC6EDFF8C}"/>
                  </a:ext>
                </a:extLst>
              </p:cNvPr>
              <p:cNvSpPr/>
              <p:nvPr/>
            </p:nvSpPr>
            <p:spPr>
              <a:xfrm>
                <a:off x="8924222" y="2818923"/>
                <a:ext cx="1486601" cy="25717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>
                    <a:solidFill>
                      <a:schemeClr val="tx1"/>
                    </a:solidFill>
                  </a:rPr>
                  <a:t>Paciente n</a:t>
                </a:r>
              </a:p>
            </p:txBody>
          </p:sp>
        </p:grp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310FCD5D-9D0D-BD79-6614-782E926B095A}"/>
                </a:ext>
              </a:extLst>
            </p:cNvPr>
            <p:cNvSpPr/>
            <p:nvPr/>
          </p:nvSpPr>
          <p:spPr>
            <a:xfrm>
              <a:off x="3966891" y="3252161"/>
              <a:ext cx="1712436" cy="2414073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48" name="Abrir llave 47">
              <a:extLst>
                <a:ext uri="{FF2B5EF4-FFF2-40B4-BE49-F238E27FC236}">
                  <a16:creationId xmlns:a16="http://schemas.microsoft.com/office/drawing/2014/main" id="{38DA918E-E59D-D317-269A-547823441467}"/>
                </a:ext>
              </a:extLst>
            </p:cNvPr>
            <p:cNvSpPr/>
            <p:nvPr/>
          </p:nvSpPr>
          <p:spPr>
            <a:xfrm>
              <a:off x="5921224" y="3331822"/>
              <a:ext cx="229721" cy="2295206"/>
            </a:xfrm>
            <a:prstGeom prst="leftBrace">
              <a:avLst/>
            </a:prstGeom>
            <a:ln w="28575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64EDF006-649B-87FA-01DD-B2C654FBD938}"/>
                </a:ext>
              </a:extLst>
            </p:cNvPr>
            <p:cNvSpPr txBox="1"/>
            <p:nvPr/>
          </p:nvSpPr>
          <p:spPr>
            <a:xfrm>
              <a:off x="4381833" y="2802983"/>
              <a:ext cx="11806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b="1" dirty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Grupo 1</a:t>
              </a:r>
            </a:p>
          </p:txBody>
        </p:sp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6360704F-05D8-6F5D-1FC5-BA581F7C06FA}"/>
                </a:ext>
              </a:extLst>
            </p:cNvPr>
            <p:cNvGrpSpPr/>
            <p:nvPr/>
          </p:nvGrpSpPr>
          <p:grpSpPr>
            <a:xfrm>
              <a:off x="6397662" y="2325041"/>
              <a:ext cx="1820127" cy="2229154"/>
              <a:chOff x="7707320" y="381544"/>
              <a:chExt cx="1820127" cy="2229154"/>
            </a:xfrm>
          </p:grpSpPr>
          <p:sp>
            <p:nvSpPr>
              <p:cNvPr id="47" name="Rectángulo 46">
                <a:extLst>
                  <a:ext uri="{FF2B5EF4-FFF2-40B4-BE49-F238E27FC236}">
                    <a16:creationId xmlns:a16="http://schemas.microsoft.com/office/drawing/2014/main" id="{815561EE-58D7-EACE-CAC3-FDE5EE875BE8}"/>
                  </a:ext>
                </a:extLst>
              </p:cNvPr>
              <p:cNvSpPr/>
              <p:nvPr/>
            </p:nvSpPr>
            <p:spPr>
              <a:xfrm>
                <a:off x="7707320" y="695325"/>
                <a:ext cx="1645607" cy="1915373"/>
              </a:xfrm>
              <a:prstGeom prst="rect">
                <a:avLst/>
              </a:prstGeom>
              <a:noFill/>
              <a:ln w="38100" cap="flat" cmpd="sng" algn="ctr">
                <a:solidFill>
                  <a:schemeClr val="accent4">
                    <a:lumMod val="60000"/>
                    <a:lumOff val="4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15FDCCF1-7E8A-B688-A27F-AE80EA5537BA}"/>
                  </a:ext>
                </a:extLst>
              </p:cNvPr>
              <p:cNvSpPr txBox="1"/>
              <p:nvPr/>
            </p:nvSpPr>
            <p:spPr>
              <a:xfrm>
                <a:off x="7707320" y="381544"/>
                <a:ext cx="18201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CO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Entrenamiento</a:t>
                </a:r>
              </a:p>
            </p:txBody>
          </p:sp>
        </p:grpSp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DF8124A0-FAB1-DF22-7D09-04F6C087C7EF}"/>
                </a:ext>
              </a:extLst>
            </p:cNvPr>
            <p:cNvGrpSpPr/>
            <p:nvPr/>
          </p:nvGrpSpPr>
          <p:grpSpPr>
            <a:xfrm>
              <a:off x="6414071" y="4655652"/>
              <a:ext cx="1601633" cy="1852928"/>
              <a:chOff x="7829118" y="2727155"/>
              <a:chExt cx="1601633" cy="1852928"/>
            </a:xfrm>
          </p:grpSpPr>
          <p:sp>
            <p:nvSpPr>
              <p:cNvPr id="46" name="Rectángulo 45">
                <a:extLst>
                  <a:ext uri="{FF2B5EF4-FFF2-40B4-BE49-F238E27FC236}">
                    <a16:creationId xmlns:a16="http://schemas.microsoft.com/office/drawing/2014/main" id="{F1D051A4-EA36-B569-AD32-4DF20426779E}"/>
                  </a:ext>
                </a:extLst>
              </p:cNvPr>
              <p:cNvSpPr/>
              <p:nvPr/>
            </p:nvSpPr>
            <p:spPr>
              <a:xfrm>
                <a:off x="7829118" y="3028748"/>
                <a:ext cx="1601633" cy="1551335"/>
              </a:xfrm>
              <a:prstGeom prst="rect">
                <a:avLst/>
              </a:prstGeom>
              <a:noFill/>
              <a:ln w="38100" cap="flat" cmpd="sng" algn="ctr">
                <a:solidFill>
                  <a:schemeClr val="accent5">
                    <a:lumMod val="60000"/>
                    <a:lumOff val="4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76A8DD4B-F181-FD42-B5F7-FA411A425A09}"/>
                  </a:ext>
                </a:extLst>
              </p:cNvPr>
              <p:cNvSpPr txBox="1"/>
              <p:nvPr/>
            </p:nvSpPr>
            <p:spPr>
              <a:xfrm>
                <a:off x="8197135" y="2727155"/>
                <a:ext cx="9624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CO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Prueba</a:t>
                </a:r>
              </a:p>
            </p:txBody>
          </p:sp>
        </p:grp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7B0EEBC2-A24F-C0B5-C887-5A51669DB03B}"/>
                </a:ext>
              </a:extLst>
            </p:cNvPr>
            <p:cNvCxnSpPr/>
            <p:nvPr/>
          </p:nvCxnSpPr>
          <p:spPr>
            <a:xfrm>
              <a:off x="8217789" y="4391849"/>
              <a:ext cx="583578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B4DC5CD5-C918-78FA-A03E-1681188D1578}"/>
              </a:ext>
            </a:extLst>
          </p:cNvPr>
          <p:cNvGrpSpPr/>
          <p:nvPr/>
        </p:nvGrpSpPr>
        <p:grpSpPr>
          <a:xfrm>
            <a:off x="1409402" y="5044447"/>
            <a:ext cx="8658142" cy="1453232"/>
            <a:chOff x="1686032" y="4406768"/>
            <a:chExt cx="8658142" cy="1453232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2F4286C3-D1B0-6FE4-0072-49C565DE7097}"/>
                </a:ext>
              </a:extLst>
            </p:cNvPr>
            <p:cNvSpPr txBox="1"/>
            <p:nvPr/>
          </p:nvSpPr>
          <p:spPr>
            <a:xfrm>
              <a:off x="1686032" y="4948718"/>
              <a:ext cx="22703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Métricas utilizadas </a:t>
              </a:r>
              <a:endParaRPr lang="es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D09DED48-F50E-F266-09F3-C0E489791440}"/>
                </a:ext>
              </a:extLst>
            </p:cNvPr>
            <p:cNvSpPr txBox="1"/>
            <p:nvPr/>
          </p:nvSpPr>
          <p:spPr>
            <a:xfrm>
              <a:off x="4248174" y="4447554"/>
              <a:ext cx="6096000" cy="1261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>
                <a:lnSpc>
                  <a:spcPct val="107000"/>
                </a:lnSpc>
              </a:pPr>
              <a:r>
                <a:rPr lang="es-CO" sz="18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Precisión</a:t>
              </a:r>
              <a:r>
                <a:rPr lang="es-CO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es-CO" sz="18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Accuracy</a:t>
              </a:r>
              <a:r>
                <a:rPr lang="es-CO" sz="18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(</a:t>
              </a:r>
              <a:r>
                <a:rPr lang="es-CO" sz="18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Acc</a:t>
              </a:r>
              <a:r>
                <a:rPr lang="es-CO" sz="18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), </a:t>
              </a:r>
              <a:r>
                <a:rPr lang="es-CO" sz="18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Recall</a:t>
              </a:r>
              <a:r>
                <a:rPr lang="es-CO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es-CO" sz="18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F1-score</a:t>
              </a:r>
              <a:endParaRPr lang="es-C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lvl="0" algn="just">
                <a:lnSpc>
                  <a:spcPct val="107000"/>
                </a:lnSpc>
              </a:pPr>
              <a:r>
                <a:rPr lang="es-CO" sz="18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Coeficiente kappa de Cohen (CKC</a:t>
              </a:r>
              <a:r>
                <a:rPr lang="es-CO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  <a:endParaRPr lang="es-CO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lvl="0" algn="just">
                <a:lnSpc>
                  <a:spcPct val="107000"/>
                </a:lnSpc>
              </a:pPr>
              <a:r>
                <a:rPr lang="es-CO" sz="18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Coeficiente de correlación de Matthews (MCC)</a:t>
              </a:r>
            </a:p>
            <a:p>
              <a:pPr lvl="0" algn="just">
                <a:lnSpc>
                  <a:spcPct val="107000"/>
                </a:lnSpc>
              </a:pPr>
              <a:r>
                <a:rPr lang="es-CO" sz="1800" kern="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Área bajo la curva ROC (AUC)</a:t>
              </a:r>
              <a:endPara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1" name="Abrir llave 20">
              <a:extLst>
                <a:ext uri="{FF2B5EF4-FFF2-40B4-BE49-F238E27FC236}">
                  <a16:creationId xmlns:a16="http://schemas.microsoft.com/office/drawing/2014/main" id="{7AAF1298-4039-8AB8-1A0F-E67EAC6D2B21}"/>
                </a:ext>
              </a:extLst>
            </p:cNvPr>
            <p:cNvSpPr/>
            <p:nvPr/>
          </p:nvSpPr>
          <p:spPr>
            <a:xfrm>
              <a:off x="4110775" y="4406768"/>
              <a:ext cx="137399" cy="1453232"/>
            </a:xfrm>
            <a:prstGeom prst="leftBrac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29644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B9E5B-653F-9173-EF4D-C97F45339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8" y="392259"/>
            <a:ext cx="3064497" cy="577555"/>
          </a:xfrm>
        </p:spPr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4D2AEE-7818-3688-65EA-BF3032609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32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2AF2269-93B4-36DE-4CA0-F2B379CE96C7}"/>
              </a:ext>
            </a:extLst>
          </p:cNvPr>
          <p:cNvSpPr txBox="1"/>
          <p:nvPr/>
        </p:nvSpPr>
        <p:spPr>
          <a:xfrm>
            <a:off x="409575" y="79475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Conjuntos de datos a analizar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3023C57-CD84-80AC-BE1D-2D084ACC6E4E}"/>
              </a:ext>
            </a:extLst>
          </p:cNvPr>
          <p:cNvSpPr txBox="1"/>
          <p:nvPr/>
        </p:nvSpPr>
        <p:spPr>
          <a:xfrm>
            <a:off x="2685121" y="1833632"/>
            <a:ext cx="8553451" cy="156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>
              <a:lnSpc>
                <a:spcPct val="107000"/>
              </a:lnSpc>
            </a:pPr>
            <a:endParaRPr lang="es-CO" b="1" dirty="0">
              <a:latin typeface="LM Roman 1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s-CO" sz="1800" b="1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Grupo 1 -</a:t>
            </a:r>
            <a:r>
              <a:rPr lang="es-CO" sz="18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Señal EEG – canal 1 (señal completa y bandas de frecuencia)</a:t>
            </a:r>
          </a:p>
          <a:p>
            <a:pPr indent="449580" algn="just">
              <a:lnSpc>
                <a:spcPct val="107000"/>
              </a:lnSpc>
            </a:pPr>
            <a:endParaRPr lang="es-CO" sz="1800" b="1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>
              <a:lnSpc>
                <a:spcPct val="107000"/>
              </a:lnSpc>
            </a:pPr>
            <a:r>
              <a:rPr lang="es-CO" sz="1800" b="1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Grupo 2</a:t>
            </a:r>
            <a:r>
              <a:rPr lang="es-CO" sz="180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800" b="1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</a:t>
            </a:r>
            <a:r>
              <a:rPr lang="es-CO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Señal EEG – canal 2 (señal completa y bandas de frecuencia) </a:t>
            </a:r>
          </a:p>
          <a:p>
            <a:pPr indent="449580" algn="just">
              <a:lnSpc>
                <a:spcPct val="107000"/>
              </a:lnSpc>
            </a:pPr>
            <a:endParaRPr lang="es-CO" b="1" dirty="0">
              <a:latin typeface="LM Roman 1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D9190C4-BE61-7945-353F-3ED65EA4CD14}"/>
              </a:ext>
            </a:extLst>
          </p:cNvPr>
          <p:cNvSpPr txBox="1"/>
          <p:nvPr/>
        </p:nvSpPr>
        <p:spPr>
          <a:xfrm>
            <a:off x="2688882" y="3602563"/>
            <a:ext cx="7363206" cy="372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s-CO" sz="1800" b="1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Grupo 3 -</a:t>
            </a:r>
            <a:r>
              <a:rPr lang="es-CO" sz="180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Señal ECG (señal completa y bandas de frecuencia y VFC)</a:t>
            </a:r>
          </a:p>
        </p:txBody>
      </p:sp>
      <p:pic>
        <p:nvPicPr>
          <p:cNvPr id="18" name="Imagen 17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4C74C873-B020-75EE-349D-A27C0ED9DF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7" t="32242" r="30871" b="31416"/>
          <a:stretch/>
        </p:blipFill>
        <p:spPr>
          <a:xfrm>
            <a:off x="1793292" y="3305097"/>
            <a:ext cx="895590" cy="971799"/>
          </a:xfrm>
          <a:prstGeom prst="rect">
            <a:avLst/>
          </a:prstGeom>
        </p:spPr>
      </p:pic>
      <p:pic>
        <p:nvPicPr>
          <p:cNvPr id="20" name="Imagen 19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90B63C24-E811-BBD6-60BA-FA9D2A77D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6" t="2534" r="31892" b="67754"/>
          <a:stretch/>
        </p:blipFill>
        <p:spPr>
          <a:xfrm>
            <a:off x="1771625" y="2148512"/>
            <a:ext cx="876041" cy="77720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B743F14-0305-0D60-9D46-DAE9546ACADC}"/>
              </a:ext>
            </a:extLst>
          </p:cNvPr>
          <p:cNvSpPr txBox="1"/>
          <p:nvPr/>
        </p:nvSpPr>
        <p:spPr>
          <a:xfrm>
            <a:off x="3412026" y="4704330"/>
            <a:ext cx="6718340" cy="668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s-CO" sz="1800" b="1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Grupo 4 - </a:t>
            </a:r>
            <a:r>
              <a:rPr lang="es-CO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Combinación </a:t>
            </a:r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características provenientes de la actividad eléctrica de ambos órganos</a:t>
            </a:r>
            <a:endParaRPr lang="es-CO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7" name="Imagen 16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BFF237F7-B589-9F3E-FB92-A0685B75D3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6" t="2534" r="31892" b="67754"/>
          <a:stretch/>
        </p:blipFill>
        <p:spPr>
          <a:xfrm>
            <a:off x="2460264" y="4604833"/>
            <a:ext cx="865894" cy="768206"/>
          </a:xfrm>
          <a:prstGeom prst="rect">
            <a:avLst/>
          </a:prstGeom>
        </p:spPr>
      </p:pic>
      <p:pic>
        <p:nvPicPr>
          <p:cNvPr id="19" name="Imagen 18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D5512202-8C8B-7BC1-AD89-3FE52B78C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7" t="32242" r="30871" b="31416"/>
          <a:stretch/>
        </p:blipFill>
        <p:spPr>
          <a:xfrm>
            <a:off x="1744006" y="4604833"/>
            <a:ext cx="716258" cy="77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1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6667DB-7094-A402-BED7-980D75589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503427"/>
            <a:ext cx="2305050" cy="387350"/>
          </a:xfrm>
        </p:spPr>
        <p:txBody>
          <a:bodyPr/>
          <a:lstStyle/>
          <a:p>
            <a:r>
              <a:rPr lang="es-E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Resultados</a:t>
            </a:r>
            <a:endParaRPr lang="es-CO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FF9F05-B25C-3DEF-844C-379221D4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33</a:t>
            </a:fld>
            <a:endParaRPr lang="es-CO"/>
          </a:p>
        </p:txBody>
      </p:sp>
      <p:pic>
        <p:nvPicPr>
          <p:cNvPr id="10" name="Marcador de contenido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1482B220-419E-EDE6-1445-A516B512E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73" y="2082246"/>
            <a:ext cx="3701924" cy="284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C059902-ADA2-19DF-F943-61A7A3D2E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097" y="2079456"/>
            <a:ext cx="3701923" cy="283895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BE0B514-5479-BBFA-38BD-70DC18B081B3}"/>
              </a:ext>
            </a:extLst>
          </p:cNvPr>
          <p:cNvSpPr txBox="1"/>
          <p:nvPr/>
        </p:nvSpPr>
        <p:spPr>
          <a:xfrm>
            <a:off x="4305300" y="5137787"/>
            <a:ext cx="3581400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s-CO" sz="1800" b="1" dirty="0">
                <a:effectLst/>
                <a:latin typeface="LM Roman 10"/>
                <a:ea typeface="Calibri" panose="020F0502020204030204" pitchFamily="34" charset="0"/>
                <a:cs typeface="Times New Roman" panose="02020603050405020304" pitchFamily="18" charset="0"/>
              </a:rPr>
              <a:t>Grupo 2</a:t>
            </a:r>
            <a:r>
              <a:rPr lang="es-CO" sz="1800" dirty="0">
                <a:effectLst/>
                <a:latin typeface="LM Roman 1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b="1" dirty="0">
                <a:effectLst/>
                <a:latin typeface="LM Roman 10"/>
                <a:ea typeface="Calibri" panose="020F0502020204030204" pitchFamily="34" charset="0"/>
                <a:cs typeface="Times New Roman" panose="02020603050405020304" pitchFamily="18" charset="0"/>
              </a:rPr>
              <a:t>- Señal EEG – canal 2 (señal completa y bandas de frecuencia)</a:t>
            </a:r>
            <a:endParaRPr lang="es-CO" sz="1800" dirty="0">
              <a:effectLst/>
              <a:latin typeface="LM Roman 1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4D8F3C3-7465-CBC9-C745-FBAA5F712F80}"/>
              </a:ext>
            </a:extLst>
          </p:cNvPr>
          <p:cNvSpPr txBox="1"/>
          <p:nvPr/>
        </p:nvSpPr>
        <p:spPr>
          <a:xfrm>
            <a:off x="723900" y="5088411"/>
            <a:ext cx="3581400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s-CO" sz="1800" b="1" dirty="0">
                <a:effectLst/>
                <a:latin typeface="LM Roman 10"/>
                <a:ea typeface="Calibri" panose="020F0502020204030204" pitchFamily="34" charset="0"/>
                <a:cs typeface="Times New Roman" panose="02020603050405020304" pitchFamily="18" charset="0"/>
              </a:rPr>
              <a:t>Grupo 1</a:t>
            </a:r>
            <a:r>
              <a:rPr lang="es-CO" sz="1800" dirty="0">
                <a:effectLst/>
                <a:latin typeface="LM Roman 1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b="1" dirty="0">
                <a:effectLst/>
                <a:latin typeface="LM Roman 10"/>
                <a:ea typeface="Calibri" panose="020F0502020204030204" pitchFamily="34" charset="0"/>
                <a:cs typeface="Times New Roman" panose="02020603050405020304" pitchFamily="18" charset="0"/>
              </a:rPr>
              <a:t>- Señal EEG – canal 1 (señal completa y bandas de frecuencia)</a:t>
            </a:r>
            <a:endParaRPr lang="es-CO" sz="1800" dirty="0">
              <a:effectLst/>
              <a:latin typeface="LM Roman 1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Marcador de contenido 4">
            <a:extLst>
              <a:ext uri="{FF2B5EF4-FFF2-40B4-BE49-F238E27FC236}">
                <a16:creationId xmlns:a16="http://schemas.microsoft.com/office/drawing/2014/main" id="{5C0678A1-A716-F968-CC33-DFCACC3B5B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0" y="2077854"/>
            <a:ext cx="3701924" cy="2840553"/>
          </a:xfrm>
          <a:prstGeom prst="rect">
            <a:avLst/>
          </a:prstGeom>
          <a:noFill/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0DCCB444-8354-BE77-DF6F-A5A0BF1E6EE2}"/>
              </a:ext>
            </a:extLst>
          </p:cNvPr>
          <p:cNvSpPr txBox="1"/>
          <p:nvPr/>
        </p:nvSpPr>
        <p:spPr>
          <a:xfrm>
            <a:off x="8080501" y="5139912"/>
            <a:ext cx="37019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kern="0" dirty="0">
                <a:effectLst/>
                <a:latin typeface="LM Roman 10"/>
                <a:ea typeface="Calibri" panose="020F0502020204030204" pitchFamily="34" charset="0"/>
                <a:cs typeface="Times New Roman" panose="02020603050405020304" pitchFamily="18" charset="0"/>
              </a:rPr>
              <a:t>Grupo 3 –</a:t>
            </a:r>
            <a:r>
              <a:rPr lang="es-CO" sz="1800" kern="0" dirty="0">
                <a:effectLst/>
                <a:latin typeface="LM Roman 1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>
                <a:effectLst/>
                <a:latin typeface="LM Roman 10"/>
                <a:ea typeface="Calibri" panose="020F0502020204030204" pitchFamily="34" charset="0"/>
                <a:cs typeface="Times New Roman" panose="02020603050405020304" pitchFamily="18" charset="0"/>
              </a:rPr>
              <a:t>Señal ECG (señal completa, bandas de frecuencia y VFC)</a:t>
            </a:r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08ED262-463D-F7FA-F09D-269AB027D26E}"/>
              </a:ext>
            </a:extLst>
          </p:cNvPr>
          <p:cNvSpPr txBox="1"/>
          <p:nvPr/>
        </p:nvSpPr>
        <p:spPr>
          <a:xfrm>
            <a:off x="409575" y="794758"/>
            <a:ext cx="11372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Resultados de la extracción de características más relevantes </a:t>
            </a:r>
          </a:p>
        </p:txBody>
      </p:sp>
    </p:spTree>
    <p:extLst>
      <p:ext uri="{BB962C8B-B14F-4D97-AF65-F5344CB8AC3E}">
        <p14:creationId xmlns:p14="http://schemas.microsoft.com/office/powerpoint/2010/main" val="528579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6667DB-7094-A402-BED7-980D75589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32" y="404796"/>
            <a:ext cx="3064497" cy="577555"/>
          </a:xfrm>
        </p:spPr>
        <p:txBody>
          <a:bodyPr>
            <a:normAutofit/>
          </a:bodyPr>
          <a:lstStyle/>
          <a:p>
            <a:r>
              <a:rPr lang="es-E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Resultados</a:t>
            </a:r>
            <a:endParaRPr lang="es-CO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7" name="Marcador de contenido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8B432F0-5D84-4962-9486-960558E10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141158"/>
            <a:ext cx="5295900" cy="3857507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FF9F05-B25C-3DEF-844C-379221D4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34</a:t>
            </a:fld>
            <a:endParaRPr lang="es-CO"/>
          </a:p>
        </p:txBody>
      </p:sp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6D71C17-3DF4-E633-E2A8-8A3F80093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2141158"/>
            <a:ext cx="5184658" cy="377647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D962F9B-DA03-CEBF-55FF-0E23004F91A7}"/>
              </a:ext>
            </a:extLst>
          </p:cNvPr>
          <p:cNvSpPr txBox="1"/>
          <p:nvPr/>
        </p:nvSpPr>
        <p:spPr>
          <a:xfrm>
            <a:off x="409575" y="794758"/>
            <a:ext cx="11372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Resultados de la clasificación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DDAD90DC-0564-D9CE-2B37-28708826C2A9}"/>
              </a:ext>
            </a:extLst>
          </p:cNvPr>
          <p:cNvCxnSpPr>
            <a:cxnSpLocks/>
          </p:cNvCxnSpPr>
          <p:nvPr/>
        </p:nvCxnSpPr>
        <p:spPr>
          <a:xfrm>
            <a:off x="5992754" y="1693295"/>
            <a:ext cx="0" cy="466725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5289441-673B-655F-2ADE-57841ABD669D}"/>
              </a:ext>
            </a:extLst>
          </p:cNvPr>
          <p:cNvSpPr txBox="1"/>
          <p:nvPr/>
        </p:nvSpPr>
        <p:spPr>
          <a:xfrm>
            <a:off x="358265" y="1743976"/>
            <a:ext cx="541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Resultados de clasificación con los grupos 1, 2 y 3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D73BAF2-3C11-B749-9DB6-F40155A80D86}"/>
              </a:ext>
            </a:extLst>
          </p:cNvPr>
          <p:cNvSpPr txBox="1"/>
          <p:nvPr/>
        </p:nvSpPr>
        <p:spPr>
          <a:xfrm>
            <a:off x="6275448" y="1771826"/>
            <a:ext cx="539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Resultados de clasificación con los cuatro grupos </a:t>
            </a:r>
          </a:p>
        </p:txBody>
      </p:sp>
    </p:spTree>
    <p:extLst>
      <p:ext uri="{BB962C8B-B14F-4D97-AF65-F5344CB8AC3E}">
        <p14:creationId xmlns:p14="http://schemas.microsoft.com/office/powerpoint/2010/main" val="98564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4B5189-D013-A85A-7692-9660321DE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78" y="385746"/>
            <a:ext cx="3064497" cy="577555"/>
          </a:xfrm>
        </p:spPr>
        <p:txBody>
          <a:bodyPr>
            <a:normAutofit/>
          </a:bodyPr>
          <a:lstStyle/>
          <a:p>
            <a:r>
              <a:rPr lang="es-ES" b="1" dirty="0"/>
              <a:t> </a:t>
            </a:r>
            <a:r>
              <a:rPr lang="es-E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Resultados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E565518-5612-52DD-EE64-45356AAD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35</a:t>
            </a:fld>
            <a:endParaRPr lang="es-CO"/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89E82130-BCC5-C626-90CD-0BABEFC455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3962058"/>
              </p:ext>
            </p:extLst>
          </p:nvPr>
        </p:nvGraphicFramePr>
        <p:xfrm>
          <a:off x="658934" y="3325759"/>
          <a:ext cx="4963064" cy="2034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766">
                  <a:extLst>
                    <a:ext uri="{9D8B030D-6E8A-4147-A177-3AD203B41FA5}">
                      <a16:colId xmlns:a16="http://schemas.microsoft.com/office/drawing/2014/main" val="399109450"/>
                    </a:ext>
                  </a:extLst>
                </a:gridCol>
                <a:gridCol w="1240766">
                  <a:extLst>
                    <a:ext uri="{9D8B030D-6E8A-4147-A177-3AD203B41FA5}">
                      <a16:colId xmlns:a16="http://schemas.microsoft.com/office/drawing/2014/main" val="2819599199"/>
                    </a:ext>
                  </a:extLst>
                </a:gridCol>
                <a:gridCol w="1240766">
                  <a:extLst>
                    <a:ext uri="{9D8B030D-6E8A-4147-A177-3AD203B41FA5}">
                      <a16:colId xmlns:a16="http://schemas.microsoft.com/office/drawing/2014/main" val="3446736528"/>
                    </a:ext>
                  </a:extLst>
                </a:gridCol>
                <a:gridCol w="1240766">
                  <a:extLst>
                    <a:ext uri="{9D8B030D-6E8A-4147-A177-3AD203B41FA5}">
                      <a16:colId xmlns:a16="http://schemas.microsoft.com/office/drawing/2014/main" val="470731045"/>
                    </a:ext>
                  </a:extLst>
                </a:gridCol>
              </a:tblGrid>
              <a:tr h="5770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kern="1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Clase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7000"/>
                        </a:lnSpc>
                      </a:pPr>
                      <a:r>
                        <a:rPr lang="en-US" sz="1800" kern="1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Precisión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5715" algn="ctr">
                        <a:lnSpc>
                          <a:spcPct val="107000"/>
                        </a:lnSpc>
                      </a:pP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Recall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F1-Score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5700123"/>
                  </a:ext>
                </a:extLst>
              </a:tr>
              <a:tr h="3644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es-CO" sz="1800" kern="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5245" algn="ctr">
                        <a:lnSpc>
                          <a:spcPct val="107000"/>
                        </a:lnSpc>
                      </a:pPr>
                      <a:r>
                        <a:rPr lang="en-US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0,74</a:t>
                      </a:r>
                      <a:endParaRPr lang="es-CO" sz="1800" kern="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0,85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7000"/>
                        </a:lnSpc>
                      </a:pP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0,79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79949826"/>
                  </a:ext>
                </a:extLst>
              </a:tr>
              <a:tr h="3644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5245" algn="ctr">
                        <a:lnSpc>
                          <a:spcPct val="107000"/>
                        </a:lnSpc>
                      </a:pP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0,83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0,61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7000"/>
                        </a:lnSpc>
                      </a:pP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0,71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2315582"/>
                  </a:ext>
                </a:extLst>
              </a:tr>
              <a:tr h="3644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es-CO" sz="1800" kern="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5245" algn="ctr">
                        <a:lnSpc>
                          <a:spcPct val="107000"/>
                        </a:lnSpc>
                      </a:pPr>
                      <a:r>
                        <a:rPr lang="en-US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0,85</a:t>
                      </a:r>
                      <a:endParaRPr lang="es-CO" sz="1800" kern="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0,86</a:t>
                      </a:r>
                      <a:endParaRPr lang="es-CO" sz="1800" kern="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7000"/>
                        </a:lnSpc>
                      </a:pPr>
                      <a:r>
                        <a:rPr lang="en-US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0,86</a:t>
                      </a:r>
                      <a:endParaRPr lang="es-CO" sz="1800" kern="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0924058"/>
                  </a:ext>
                </a:extLst>
              </a:tr>
              <a:tr h="3644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es-CO" sz="1800" kern="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5245" algn="ctr">
                        <a:lnSpc>
                          <a:spcPct val="107000"/>
                        </a:lnSpc>
                      </a:pPr>
                      <a:r>
                        <a:rPr lang="en-US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0,83</a:t>
                      </a:r>
                      <a:endParaRPr lang="es-CO" sz="1800" kern="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0,85</a:t>
                      </a:r>
                      <a:endParaRPr lang="es-CO" sz="1800" kern="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7000"/>
                        </a:lnSpc>
                      </a:pP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0,84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8650165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2515BD33-4203-B4C8-FD51-2E5986819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4" y="2825066"/>
            <a:ext cx="55006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1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b="1" i="0" u="none" strike="noStrike" cap="none" normalizeH="0" baseline="0" dirty="0" bmk="_Toc172346966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Tabla </a:t>
            </a:r>
            <a:r>
              <a:rPr kumimoji="0" lang="es-CO" altLang="es-CO" b="0" i="0" u="none" strike="noStrike" cap="none" normalizeH="0" baseline="0" dirty="0" bmk="_Toc172346966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Reporte de clasificación utilizando SGKF</a:t>
            </a:r>
            <a:endParaRPr kumimoji="0" lang="es-CO" altLang="es-CO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FA229FE-E6F4-7952-0294-A70A7B5DA8C0}"/>
              </a:ext>
            </a:extLst>
          </p:cNvPr>
          <p:cNvSpPr txBox="1"/>
          <p:nvPr/>
        </p:nvSpPr>
        <p:spPr>
          <a:xfrm>
            <a:off x="409575" y="794758"/>
            <a:ext cx="11372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Principales resultados de la clasificación con el grupo 4 </a:t>
            </a:r>
          </a:p>
        </p:txBody>
      </p:sp>
      <p:pic>
        <p:nvPicPr>
          <p:cNvPr id="5" name="Imagen 4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793C9877-FFC2-1B54-2F95-990AC5330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61" y="2876889"/>
            <a:ext cx="576525" cy="47676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BC0F2B-9421-7828-DF70-AAEDAAA3C65F}"/>
              </a:ext>
            </a:extLst>
          </p:cNvPr>
          <p:cNvSpPr txBox="1"/>
          <p:nvPr/>
        </p:nvSpPr>
        <p:spPr>
          <a:xfrm>
            <a:off x="6979540" y="2843033"/>
            <a:ext cx="4457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 rendimiento de la clasificación de la clase de uno mejoró aproximadamente 15%</a:t>
            </a:r>
            <a:r>
              <a:rPr lang="es-ES" dirty="0"/>
              <a:t>.</a:t>
            </a:r>
          </a:p>
        </p:txBody>
      </p:sp>
      <p:pic>
        <p:nvPicPr>
          <p:cNvPr id="7" name="Imagen 6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38D35AF8-376F-F3F2-A4C8-BC9448E35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999" y="3950438"/>
            <a:ext cx="576525" cy="47676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01E56CA-DBC4-D027-A3A3-779897F464D8}"/>
              </a:ext>
            </a:extLst>
          </p:cNvPr>
          <p:cNvSpPr txBox="1"/>
          <p:nvPr/>
        </p:nvSpPr>
        <p:spPr>
          <a:xfrm>
            <a:off x="409575" y="1794991"/>
            <a:ext cx="4174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i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Reporte de clasificación por clases: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4BC698F-2E41-5631-1C5D-E354E41821B4}"/>
              </a:ext>
            </a:extLst>
          </p:cNvPr>
          <p:cNvSpPr txBox="1"/>
          <p:nvPr/>
        </p:nvSpPr>
        <p:spPr>
          <a:xfrm>
            <a:off x="7049155" y="5297156"/>
            <a:ext cx="4312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Varía durante los diferentes estados de la anestesia.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3BD91F3-7DDA-5964-84B6-B3156D791E9E}"/>
              </a:ext>
            </a:extLst>
          </p:cNvPr>
          <p:cNvSpPr txBox="1"/>
          <p:nvPr/>
        </p:nvSpPr>
        <p:spPr>
          <a:xfrm>
            <a:off x="7007012" y="3804390"/>
            <a:ext cx="44572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Los resultados apuntan a que existe un patrón en ambas  señales que no puede ser observado a simple vista.</a:t>
            </a:r>
          </a:p>
          <a:p>
            <a:pPr algn="just"/>
            <a:endParaRPr lang="es-E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5EF1091F-051D-80DA-1F22-14053AC49F7C}"/>
              </a:ext>
            </a:extLst>
          </p:cNvPr>
          <p:cNvGrpSpPr/>
          <p:nvPr/>
        </p:nvGrpSpPr>
        <p:grpSpPr>
          <a:xfrm>
            <a:off x="7008773" y="3688611"/>
            <a:ext cx="4552282" cy="1671879"/>
            <a:chOff x="4323083" y="523222"/>
            <a:chExt cx="4552282" cy="1671879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AAF2439A-885D-CEB6-718F-F5325F424F10}"/>
                </a:ext>
              </a:extLst>
            </p:cNvPr>
            <p:cNvSpPr/>
            <p:nvPr/>
          </p:nvSpPr>
          <p:spPr>
            <a:xfrm rot="16200000">
              <a:off x="5975919" y="-1129614"/>
              <a:ext cx="1246609" cy="4552282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CAFFD8A1-FBCA-8E93-D92A-BC07F93E4648}"/>
                </a:ext>
              </a:extLst>
            </p:cNvPr>
            <p:cNvCxnSpPr>
              <a:cxnSpLocks/>
            </p:cNvCxnSpPr>
            <p:nvPr/>
          </p:nvCxnSpPr>
          <p:spPr>
            <a:xfrm>
              <a:off x="6491308" y="1826117"/>
              <a:ext cx="0" cy="368984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173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8D71E-0EBC-B08F-F702-719D5FA43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569623"/>
            <a:ext cx="3064497" cy="577555"/>
          </a:xfrm>
        </p:spPr>
        <p:txBody>
          <a:bodyPr>
            <a:normAutofit fontScale="90000"/>
          </a:bodyPr>
          <a:lstStyle/>
          <a:p>
            <a:r>
              <a:rPr lang="es-ES" sz="13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Resultados </a:t>
            </a:r>
            <a:br>
              <a:rPr lang="es-E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es-ES" sz="2800" dirty="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60312CCD-A5C8-310E-6584-22DE23982C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34810"/>
              </p:ext>
            </p:extLst>
          </p:nvPr>
        </p:nvGraphicFramePr>
        <p:xfrm>
          <a:off x="2057400" y="3617054"/>
          <a:ext cx="8077200" cy="1964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375">
                  <a:extLst>
                    <a:ext uri="{9D8B030D-6E8A-4147-A177-3AD203B41FA5}">
                      <a16:colId xmlns:a16="http://schemas.microsoft.com/office/drawing/2014/main" val="2472224107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3325379374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747881777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1114391082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3242341540"/>
                    </a:ext>
                  </a:extLst>
                </a:gridCol>
              </a:tblGrid>
              <a:tr h="3637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Análisis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Señal X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Representación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Señal 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Representación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5003810"/>
                  </a:ext>
                </a:extLst>
              </a:tr>
              <a:tr h="3414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EEG (canal 1)</a:t>
                      </a: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X1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ECG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Y1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51430002"/>
                  </a:ext>
                </a:extLst>
              </a:tr>
              <a:tr h="3118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VFC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Y2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06228671"/>
                  </a:ext>
                </a:extLst>
              </a:tr>
              <a:tr h="3118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ECG (theta)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Y3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5831607"/>
                  </a:ext>
                </a:extLst>
              </a:tr>
              <a:tr h="6356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EEG (gamma)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X2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ECG (gamma)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Y4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961572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3325E5-26F2-5EDA-6DDA-096DABEF2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36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5B1FDF8-5F63-112B-A209-3749DE32567C}"/>
              </a:ext>
            </a:extLst>
          </p:cNvPr>
          <p:cNvSpPr txBox="1"/>
          <p:nvPr/>
        </p:nvSpPr>
        <p:spPr>
          <a:xfrm>
            <a:off x="400050" y="8584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Evaluación</a:t>
            </a:r>
            <a:r>
              <a:rPr lang="es-ES" sz="1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7034804-ECB2-1862-E0F5-38867332842A}"/>
              </a:ext>
            </a:extLst>
          </p:cNvPr>
          <p:cNvSpPr txBox="1">
            <a:spLocks/>
          </p:cNvSpPr>
          <p:nvPr/>
        </p:nvSpPr>
        <p:spPr>
          <a:xfrm>
            <a:off x="383553" y="1421718"/>
            <a:ext cx="5712447" cy="577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br>
              <a:rPr lang="es-CO" sz="2800" b="1" dirty="0"/>
            </a:br>
            <a:r>
              <a:rPr lang="es-CO" sz="2800" dirty="0">
                <a:solidFill>
                  <a:schemeClr val="accent1"/>
                </a:solidFill>
              </a:rPr>
              <a:t>Interdependencia no lineal</a:t>
            </a:r>
            <a:br>
              <a:rPr lang="es-CO" sz="2800" b="1" dirty="0"/>
            </a:br>
            <a:endParaRPr lang="es-ES" sz="2800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E7BDA39C-4C7B-EE14-9F13-9FA02C4E2ABE}"/>
              </a:ext>
            </a:extLst>
          </p:cNvPr>
          <p:cNvGrpSpPr/>
          <p:nvPr/>
        </p:nvGrpSpPr>
        <p:grpSpPr>
          <a:xfrm>
            <a:off x="972656" y="2915608"/>
            <a:ext cx="7172612" cy="369332"/>
            <a:chOff x="972656" y="2915608"/>
            <a:chExt cx="7172612" cy="369332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2BA59AF-8203-DEAE-C3C1-23E741019C52}"/>
                </a:ext>
              </a:extLst>
            </p:cNvPr>
            <p:cNvSpPr txBox="1"/>
            <p:nvPr/>
          </p:nvSpPr>
          <p:spPr>
            <a:xfrm>
              <a:off x="1455039" y="2915608"/>
              <a:ext cx="6690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Respecto a la señal ECG, la más representativa fue la señal theta.</a:t>
              </a:r>
            </a:p>
          </p:txBody>
        </p:sp>
        <p:pic>
          <p:nvPicPr>
            <p:cNvPr id="13" name="Imagen 12" descr="Un dibujo de un perro&#10;&#10;Descripción generada automáticamente con confianza media">
              <a:extLst>
                <a:ext uri="{FF2B5EF4-FFF2-40B4-BE49-F238E27FC236}">
                  <a16:creationId xmlns:a16="http://schemas.microsoft.com/office/drawing/2014/main" id="{DF9D46A2-E1C5-BB79-0645-632A3EA89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656" y="2915608"/>
              <a:ext cx="446617" cy="369332"/>
            </a:xfrm>
            <a:prstGeom prst="rect">
              <a:avLst/>
            </a:prstGeom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7E02CFF5-6F55-A771-3D20-977DCC587C95}"/>
              </a:ext>
            </a:extLst>
          </p:cNvPr>
          <p:cNvGrpSpPr/>
          <p:nvPr/>
        </p:nvGrpSpPr>
        <p:grpSpPr>
          <a:xfrm>
            <a:off x="972656" y="2168172"/>
            <a:ext cx="10000144" cy="646331"/>
            <a:chOff x="972656" y="2168172"/>
            <a:chExt cx="10000144" cy="646331"/>
          </a:xfrm>
        </p:grpSpPr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1874B13F-C3BA-5983-1AB8-E55A54B00078}"/>
                </a:ext>
              </a:extLst>
            </p:cNvPr>
            <p:cNvSpPr txBox="1"/>
            <p:nvPr/>
          </p:nvSpPr>
          <p:spPr>
            <a:xfrm>
              <a:off x="1455039" y="2168172"/>
              <a:ext cx="95177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" dirty="0"/>
                <a:t>Las principales características se obtuvieron en las ondas Alpha, beta y gamma respecto al canal 1 de la señal EEG.</a:t>
              </a:r>
            </a:p>
          </p:txBody>
        </p:sp>
        <p:pic>
          <p:nvPicPr>
            <p:cNvPr id="14" name="Imagen 13" descr="Un dibujo de un perro&#10;&#10;Descripción generada automáticamente con confianza media">
              <a:extLst>
                <a:ext uri="{FF2B5EF4-FFF2-40B4-BE49-F238E27FC236}">
                  <a16:creationId xmlns:a16="http://schemas.microsoft.com/office/drawing/2014/main" id="{13356320-49A8-C144-785E-F1C6C9B02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656" y="2306671"/>
              <a:ext cx="446617" cy="369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4628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8D71E-0EBC-B08F-F702-719D5FA43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16" y="302529"/>
            <a:ext cx="3064497" cy="577555"/>
          </a:xfrm>
        </p:spPr>
        <p:txBody>
          <a:bodyPr>
            <a:normAutofit fontScale="90000"/>
          </a:bodyPr>
          <a:lstStyle/>
          <a:p>
            <a:br>
              <a:rPr lang="es-ES" sz="3600" b="1" dirty="0"/>
            </a:br>
            <a:r>
              <a:rPr lang="es-ES" sz="13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Resultados</a:t>
            </a:r>
            <a:r>
              <a:rPr lang="es-ES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br>
              <a:rPr lang="es-E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es-ES" sz="2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3325E5-26F2-5EDA-6DDA-096DABEF2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37</a:t>
            </a:fld>
            <a:endParaRPr lang="es-CO"/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659A52FC-B2C3-19B3-FE23-6E45127F67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5497362"/>
              </p:ext>
            </p:extLst>
          </p:nvPr>
        </p:nvGraphicFramePr>
        <p:xfrm>
          <a:off x="695325" y="2595674"/>
          <a:ext cx="10574997" cy="2734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414">
                  <a:extLst>
                    <a:ext uri="{9D8B030D-6E8A-4147-A177-3AD203B41FA5}">
                      <a16:colId xmlns:a16="http://schemas.microsoft.com/office/drawing/2014/main" val="1783662610"/>
                    </a:ext>
                  </a:extLst>
                </a:gridCol>
                <a:gridCol w="1141360">
                  <a:extLst>
                    <a:ext uri="{9D8B030D-6E8A-4147-A177-3AD203B41FA5}">
                      <a16:colId xmlns:a16="http://schemas.microsoft.com/office/drawing/2014/main" val="3955873733"/>
                    </a:ext>
                  </a:extLst>
                </a:gridCol>
                <a:gridCol w="1141360">
                  <a:extLst>
                    <a:ext uri="{9D8B030D-6E8A-4147-A177-3AD203B41FA5}">
                      <a16:colId xmlns:a16="http://schemas.microsoft.com/office/drawing/2014/main" val="1865673946"/>
                    </a:ext>
                  </a:extLst>
                </a:gridCol>
                <a:gridCol w="1141360">
                  <a:extLst>
                    <a:ext uri="{9D8B030D-6E8A-4147-A177-3AD203B41FA5}">
                      <a16:colId xmlns:a16="http://schemas.microsoft.com/office/drawing/2014/main" val="3315241888"/>
                    </a:ext>
                  </a:extLst>
                </a:gridCol>
                <a:gridCol w="1141360">
                  <a:extLst>
                    <a:ext uri="{9D8B030D-6E8A-4147-A177-3AD203B41FA5}">
                      <a16:colId xmlns:a16="http://schemas.microsoft.com/office/drawing/2014/main" val="3724687505"/>
                    </a:ext>
                  </a:extLst>
                </a:gridCol>
                <a:gridCol w="1189297">
                  <a:extLst>
                    <a:ext uri="{9D8B030D-6E8A-4147-A177-3AD203B41FA5}">
                      <a16:colId xmlns:a16="http://schemas.microsoft.com/office/drawing/2014/main" val="2648388426"/>
                    </a:ext>
                  </a:extLst>
                </a:gridCol>
                <a:gridCol w="1189297">
                  <a:extLst>
                    <a:ext uri="{9D8B030D-6E8A-4147-A177-3AD203B41FA5}">
                      <a16:colId xmlns:a16="http://schemas.microsoft.com/office/drawing/2014/main" val="3536282763"/>
                    </a:ext>
                  </a:extLst>
                </a:gridCol>
                <a:gridCol w="1178189">
                  <a:extLst>
                    <a:ext uri="{9D8B030D-6E8A-4147-A177-3AD203B41FA5}">
                      <a16:colId xmlns:a16="http://schemas.microsoft.com/office/drawing/2014/main" val="1185643969"/>
                    </a:ext>
                  </a:extLst>
                </a:gridCol>
                <a:gridCol w="1141360">
                  <a:extLst>
                    <a:ext uri="{9D8B030D-6E8A-4147-A177-3AD203B41FA5}">
                      <a16:colId xmlns:a16="http://schemas.microsoft.com/office/drawing/2014/main" val="2047563812"/>
                    </a:ext>
                  </a:extLst>
                </a:gridCol>
              </a:tblGrid>
              <a:tr h="22066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Estado anestesia</a:t>
                      </a: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Análisis 1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Análisis 2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Análisis 3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Análisis 4 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641070"/>
                  </a:ext>
                </a:extLst>
              </a:tr>
              <a:tr h="305059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NI(X1|Y1)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NI(Y1|X1)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NI(X1|Y2)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NI(Y2|X1)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NI(X1|Y3)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N(IY3|X1)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NI(X2|Y4)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NI(Y4|X2)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8739642"/>
                  </a:ext>
                </a:extLst>
              </a:tr>
              <a:tr h="4394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Despierto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0,81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0,77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0,66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0,60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0,77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0,73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4591096"/>
                  </a:ext>
                </a:extLst>
              </a:tr>
              <a:tr h="4394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Sedación</a:t>
                      </a: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Moderada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0,82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0,81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0,78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0,85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0,75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0,67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089024"/>
                  </a:ext>
                </a:extLst>
              </a:tr>
              <a:tr h="4240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Anestesia general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0,81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0,86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0,82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0,89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0,76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0,66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7955482"/>
                  </a:ext>
                </a:extLst>
              </a:tr>
              <a:tr h="4394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Anestesia profunda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0,78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0,89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0,77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0,68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2448221"/>
                  </a:ext>
                </a:extLst>
              </a:tr>
            </a:tbl>
          </a:graphicData>
        </a:graphic>
      </p:graphicFrame>
      <p:sp>
        <p:nvSpPr>
          <p:cNvPr id="3" name="Título 1">
            <a:extLst>
              <a:ext uri="{FF2B5EF4-FFF2-40B4-BE49-F238E27FC236}">
                <a16:creationId xmlns:a16="http://schemas.microsoft.com/office/drawing/2014/main" id="{12FF0A0E-9278-E61B-7E18-66B222A9AAC5}"/>
              </a:ext>
            </a:extLst>
          </p:cNvPr>
          <p:cNvSpPr txBox="1">
            <a:spLocks/>
          </p:cNvSpPr>
          <p:nvPr/>
        </p:nvSpPr>
        <p:spPr>
          <a:xfrm>
            <a:off x="383553" y="1222879"/>
            <a:ext cx="5712447" cy="577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s-ES" sz="3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Evaluación</a:t>
            </a:r>
            <a:br>
              <a:rPr lang="es-CO" sz="2800" dirty="0"/>
            </a:br>
            <a:r>
              <a:rPr lang="es-CO" sz="2800" dirty="0">
                <a:solidFill>
                  <a:schemeClr val="accent1"/>
                </a:solidFill>
              </a:rPr>
              <a:t>Interdependencia no lineal</a:t>
            </a:r>
            <a:br>
              <a:rPr lang="es-CO" sz="2800" dirty="0"/>
            </a:br>
            <a:endParaRPr lang="es-ES" sz="2800" dirty="0"/>
          </a:p>
        </p:txBody>
      </p:sp>
      <p:pic>
        <p:nvPicPr>
          <p:cNvPr id="8" name="Imagen 7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39A8AC4A-38F2-19B2-DA15-F1E07EB69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99" y="5485326"/>
            <a:ext cx="446617" cy="36933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45E8DAC-51F1-B9E7-A54A-2E06D6BE98D0}"/>
              </a:ext>
            </a:extLst>
          </p:cNvPr>
          <p:cNvSpPr/>
          <p:nvPr/>
        </p:nvSpPr>
        <p:spPr>
          <a:xfrm>
            <a:off x="3167200" y="3205847"/>
            <a:ext cx="1142544" cy="2124074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FB46428-6026-C1AB-A18C-28D2A266BDF5}"/>
              </a:ext>
            </a:extLst>
          </p:cNvPr>
          <p:cNvSpPr/>
          <p:nvPr/>
        </p:nvSpPr>
        <p:spPr>
          <a:xfrm>
            <a:off x="5443992" y="3208013"/>
            <a:ext cx="1137509" cy="2124075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38D1A8F-E725-385F-B774-8EDA6485F950}"/>
              </a:ext>
            </a:extLst>
          </p:cNvPr>
          <p:cNvSpPr/>
          <p:nvPr/>
        </p:nvSpPr>
        <p:spPr>
          <a:xfrm>
            <a:off x="7749391" y="3205847"/>
            <a:ext cx="1176520" cy="212407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AB727FB-8466-9132-655F-DDD4F22EDBFC}"/>
              </a:ext>
            </a:extLst>
          </p:cNvPr>
          <p:cNvSpPr txBox="1"/>
          <p:nvPr/>
        </p:nvSpPr>
        <p:spPr>
          <a:xfrm>
            <a:off x="1485261" y="5424903"/>
            <a:ext cx="9577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Las señales involucradas interactúan de manera compleja y no lineal, y los cambios en una señal pueden provocar cambios en la otra.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F49900B-4530-1BE1-EB7A-86DC86029F4C}"/>
              </a:ext>
            </a:extLst>
          </p:cNvPr>
          <p:cNvSpPr txBox="1"/>
          <p:nvPr/>
        </p:nvSpPr>
        <p:spPr>
          <a:xfrm>
            <a:off x="3295286" y="2147728"/>
            <a:ext cx="391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34C05CF-2070-B4F8-A73C-90F961B058F8}"/>
              </a:ext>
            </a:extLst>
          </p:cNvPr>
          <p:cNvSpPr txBox="1"/>
          <p:nvPr/>
        </p:nvSpPr>
        <p:spPr>
          <a:xfrm>
            <a:off x="6581501" y="2131360"/>
            <a:ext cx="509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</a:t>
            </a:r>
            <a:endParaRPr lang="es-ES" dirty="0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6BE0B356-558D-C325-1D3E-43589B8C4699}"/>
              </a:ext>
            </a:extLst>
          </p:cNvPr>
          <p:cNvCxnSpPr>
            <a:cxnSpLocks/>
          </p:cNvCxnSpPr>
          <p:nvPr/>
        </p:nvCxnSpPr>
        <p:spPr>
          <a:xfrm>
            <a:off x="3791120" y="2348292"/>
            <a:ext cx="447335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3A8C26F-A0D3-4116-E417-967EEF58E7D1}"/>
              </a:ext>
            </a:extLst>
          </p:cNvPr>
          <p:cNvCxnSpPr>
            <a:cxnSpLocks/>
          </p:cNvCxnSpPr>
          <p:nvPr/>
        </p:nvCxnSpPr>
        <p:spPr>
          <a:xfrm>
            <a:off x="7010294" y="2319036"/>
            <a:ext cx="447335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5FCF299-39E4-C769-93B2-B96D38E936F5}"/>
              </a:ext>
            </a:extLst>
          </p:cNvPr>
          <p:cNvSpPr txBox="1"/>
          <p:nvPr/>
        </p:nvSpPr>
        <p:spPr>
          <a:xfrm>
            <a:off x="4309744" y="2171575"/>
            <a:ext cx="1038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kern="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Cerebro</a:t>
            </a:r>
            <a:endParaRPr lang="es-E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97A2503-9CA5-33FF-659A-69EAA21A9032}"/>
              </a:ext>
            </a:extLst>
          </p:cNvPr>
          <p:cNvSpPr txBox="1"/>
          <p:nvPr/>
        </p:nvSpPr>
        <p:spPr>
          <a:xfrm>
            <a:off x="7519427" y="2123451"/>
            <a:ext cx="1038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kern="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Corazón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743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3325E5-26F2-5EDA-6DDA-096DABEF2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38</a:t>
            </a:fld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5DFDDB4-8305-4B7C-BC79-5F5DDD8326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16" y="2716172"/>
            <a:ext cx="4268984" cy="3156792"/>
          </a:xfrm>
          <a:prstGeom prst="rect">
            <a:avLst/>
          </a:prstGeom>
          <a:noFill/>
        </p:spPr>
      </p:pic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014F6B3-4A1C-354B-9F26-B04E8B27E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49" y="2716172"/>
            <a:ext cx="4303237" cy="3227428"/>
          </a:xfrm>
          <a:prstGeom prst="rect">
            <a:avLst/>
          </a:prstGeom>
          <a:noFill/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DE918FCC-AED9-0450-30AE-DFD255C09341}"/>
              </a:ext>
            </a:extLst>
          </p:cNvPr>
          <p:cNvSpPr txBox="1">
            <a:spLocks/>
          </p:cNvSpPr>
          <p:nvPr/>
        </p:nvSpPr>
        <p:spPr>
          <a:xfrm>
            <a:off x="388316" y="302529"/>
            <a:ext cx="3064497" cy="577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br>
              <a:rPr lang="es-ES" sz="3600" b="1" dirty="0"/>
            </a:br>
            <a:r>
              <a:rPr lang="es-ES" sz="2700" dirty="0"/>
              <a:t>Resultados</a:t>
            </a:r>
            <a:r>
              <a:rPr lang="es-ES" sz="3600" b="1" dirty="0"/>
              <a:t> </a:t>
            </a:r>
            <a:br>
              <a:rPr lang="es-ES" b="1" dirty="0"/>
            </a:br>
            <a:endParaRPr lang="es-ES" sz="28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2C4B80D-8F15-70EC-7D21-63EBC37D58F1}"/>
              </a:ext>
            </a:extLst>
          </p:cNvPr>
          <p:cNvSpPr txBox="1">
            <a:spLocks/>
          </p:cNvSpPr>
          <p:nvPr/>
        </p:nvSpPr>
        <p:spPr>
          <a:xfrm>
            <a:off x="383553" y="1222879"/>
            <a:ext cx="5712447" cy="577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s-ES" sz="3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Evaluación</a:t>
            </a:r>
            <a:br>
              <a:rPr lang="es-CO" sz="2800" dirty="0"/>
            </a:br>
            <a:r>
              <a:rPr lang="es-CO" sz="2800" dirty="0">
                <a:solidFill>
                  <a:schemeClr val="accent1"/>
                </a:solidFill>
              </a:rPr>
              <a:t>Interdependencia no lineal</a:t>
            </a:r>
            <a:br>
              <a:rPr lang="es-CO" sz="2800" dirty="0"/>
            </a:br>
            <a:endParaRPr lang="es-ES" sz="2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FEA2C84-6FB0-BAEE-7122-3D5DAF996961}"/>
              </a:ext>
            </a:extLst>
          </p:cNvPr>
          <p:cNvSpPr txBox="1"/>
          <p:nvPr/>
        </p:nvSpPr>
        <p:spPr>
          <a:xfrm>
            <a:off x="442912" y="2143229"/>
            <a:ext cx="10734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kern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</a:t>
            </a:r>
            <a:r>
              <a:rPr lang="es-CO" sz="1800" kern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valores de la interdependencia no lineal pueden variar para </a:t>
            </a:r>
            <a:r>
              <a:rPr lang="es-CO" kern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cada</a:t>
            </a:r>
            <a:r>
              <a:rPr lang="es-CO" sz="1800" kern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paciente.</a:t>
            </a:r>
            <a:endParaRPr lang="es-E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D42924E-B352-4804-13FE-0DC78FF5DEB4}"/>
              </a:ext>
            </a:extLst>
          </p:cNvPr>
          <p:cNvSpPr txBox="1"/>
          <p:nvPr/>
        </p:nvSpPr>
        <p:spPr>
          <a:xfrm>
            <a:off x="2790825" y="5810892"/>
            <a:ext cx="1323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kern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Paciente 1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FEF5224-64E1-7818-C87B-40C448EBD6C6}"/>
              </a:ext>
            </a:extLst>
          </p:cNvPr>
          <p:cNvSpPr txBox="1"/>
          <p:nvPr/>
        </p:nvSpPr>
        <p:spPr>
          <a:xfrm>
            <a:off x="7648575" y="5845031"/>
            <a:ext cx="1323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kern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Paciente 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884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3325E5-26F2-5EDA-6DDA-096DABEF2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39</a:t>
            </a:fld>
            <a:endParaRPr lang="es-CO"/>
          </a:p>
        </p:txBody>
      </p:sp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CF3AB9D9-D208-C440-50F8-50B28B86D3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0904013"/>
              </p:ext>
            </p:extLst>
          </p:nvPr>
        </p:nvGraphicFramePr>
        <p:xfrm>
          <a:off x="609563" y="3095053"/>
          <a:ext cx="5712447" cy="2132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2">
                  <a:extLst>
                    <a:ext uri="{9D8B030D-6E8A-4147-A177-3AD203B41FA5}">
                      <a16:colId xmlns:a16="http://schemas.microsoft.com/office/drawing/2014/main" val="2924892125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5652302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936523489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1635233498"/>
                    </a:ext>
                  </a:extLst>
                </a:gridCol>
                <a:gridCol w="1185420">
                  <a:extLst>
                    <a:ext uri="{9D8B030D-6E8A-4147-A177-3AD203B41FA5}">
                      <a16:colId xmlns:a16="http://schemas.microsoft.com/office/drawing/2014/main" val="988165020"/>
                    </a:ext>
                  </a:extLst>
                </a:gridCol>
              </a:tblGrid>
              <a:tr h="547828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Estado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Análisis 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Análisis 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Análisis 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Análisis 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2747682"/>
                  </a:ext>
                </a:extLst>
              </a:tr>
              <a:tr h="318338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7793005"/>
                  </a:ext>
                </a:extLst>
              </a:tr>
              <a:tr h="3183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0,22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0,31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0,25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0,14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7737752"/>
                  </a:ext>
                </a:extLst>
              </a:tr>
              <a:tr h="3183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0,22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0,45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0,28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0,13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6591915"/>
                  </a:ext>
                </a:extLst>
              </a:tr>
              <a:tr h="3110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0,24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0,49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0,12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3246744"/>
                  </a:ext>
                </a:extLst>
              </a:tr>
              <a:tr h="3183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0,26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0,59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0,32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0,11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735717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FA4FC032-D498-E5F7-D2F6-599EA5B4A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16" y="302529"/>
            <a:ext cx="3064497" cy="577555"/>
          </a:xfrm>
        </p:spPr>
        <p:txBody>
          <a:bodyPr>
            <a:normAutofit fontScale="90000"/>
          </a:bodyPr>
          <a:lstStyle/>
          <a:p>
            <a:br>
              <a:rPr lang="es-ES" sz="3600" b="1" dirty="0"/>
            </a:br>
            <a:r>
              <a:rPr lang="es-ES" sz="13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Resultados</a:t>
            </a:r>
            <a:r>
              <a:rPr lang="es-ES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br>
              <a:rPr lang="es-E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es-ES" sz="28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C5329D4-16EF-4DBA-6922-4333C2EEFEB5}"/>
              </a:ext>
            </a:extLst>
          </p:cNvPr>
          <p:cNvSpPr txBox="1">
            <a:spLocks/>
          </p:cNvSpPr>
          <p:nvPr/>
        </p:nvSpPr>
        <p:spPr>
          <a:xfrm>
            <a:off x="383553" y="1222879"/>
            <a:ext cx="5712447" cy="577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s-ES" sz="3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Evaluación</a:t>
            </a:r>
            <a:endParaRPr lang="es-CO" sz="2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s-CO" sz="2800" dirty="0">
                <a:solidFill>
                  <a:schemeClr val="accent1"/>
                </a:solidFill>
              </a:rPr>
              <a:t>Información mutua</a:t>
            </a:r>
            <a:br>
              <a:rPr lang="es-CO" sz="2800" b="1" dirty="0"/>
            </a:br>
            <a:endParaRPr lang="es-ES" sz="2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7EC53FF-DA38-7176-CDA4-FFD9D855118B}"/>
              </a:ext>
            </a:extLst>
          </p:cNvPr>
          <p:cNvSpPr txBox="1"/>
          <p:nvPr/>
        </p:nvSpPr>
        <p:spPr>
          <a:xfrm>
            <a:off x="7996238" y="3670177"/>
            <a:ext cx="36172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kern="0" dirty="0">
                <a:latin typeface="LM Roman 1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s-CO" sz="1800" kern="0" dirty="0">
                <a:effectLst/>
                <a:latin typeface="LM Roman 10"/>
                <a:ea typeface="Calibri" panose="020F0502020204030204" pitchFamily="34" charset="0"/>
                <a:cs typeface="Times New Roman" panose="02020603050405020304" pitchFamily="18" charset="0"/>
              </a:rPr>
              <a:t>os cambios en la relación entre el cerebro y el corazón pueden servir como biomarcadores importantes para la monitorización y el seguimiento de los pacientes durante la anestesia.</a:t>
            </a:r>
            <a:endParaRPr lang="es-ES" dirty="0"/>
          </a:p>
        </p:txBody>
      </p:sp>
      <p:pic>
        <p:nvPicPr>
          <p:cNvPr id="9" name="Imagen 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937DD55-D38E-E539-5429-40330CB42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253" y="3846455"/>
            <a:ext cx="1531048" cy="1531048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2587998-1BC6-DE88-C467-9F4F65F3E298}"/>
              </a:ext>
            </a:extLst>
          </p:cNvPr>
          <p:cNvCxnSpPr>
            <a:cxnSpLocks/>
          </p:cNvCxnSpPr>
          <p:nvPr/>
        </p:nvCxnSpPr>
        <p:spPr>
          <a:xfrm>
            <a:off x="6650927" y="3095053"/>
            <a:ext cx="0" cy="3052557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34D48D0-6ECC-07BA-082C-3274424EB0C8}"/>
              </a:ext>
            </a:extLst>
          </p:cNvPr>
          <p:cNvSpPr txBox="1"/>
          <p:nvPr/>
        </p:nvSpPr>
        <p:spPr>
          <a:xfrm>
            <a:off x="1314450" y="5377503"/>
            <a:ext cx="4836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kern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</a:t>
            </a:r>
            <a:r>
              <a:rPr lang="es-CO" sz="1800" kern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ara los diferentes estados de anestesia el valor de MI fue diferente de cero</a:t>
            </a:r>
            <a:r>
              <a:rPr lang="es-CO" kern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s-E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74E6450-61D3-D654-1C8B-4D0130993719}"/>
              </a:ext>
            </a:extLst>
          </p:cNvPr>
          <p:cNvSpPr/>
          <p:nvPr/>
        </p:nvSpPr>
        <p:spPr>
          <a:xfrm>
            <a:off x="2808826" y="3142097"/>
            <a:ext cx="1142544" cy="2245757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5177233-654E-E0DC-60F9-A5CAB73CB475}"/>
              </a:ext>
            </a:extLst>
          </p:cNvPr>
          <p:cNvSpPr txBox="1"/>
          <p:nvPr/>
        </p:nvSpPr>
        <p:spPr>
          <a:xfrm>
            <a:off x="383553" y="2247688"/>
            <a:ext cx="97358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Valores de la mediana de la teoría de la información mutua entre diferentes estados:</a:t>
            </a:r>
          </a:p>
        </p:txBody>
      </p:sp>
      <p:pic>
        <p:nvPicPr>
          <p:cNvPr id="13" name="Imagen 12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1E2DD985-BC47-D8A4-91BD-8D324C9D9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63" y="5403683"/>
            <a:ext cx="749922" cy="6201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D47C1E4-7CC2-C46D-0F92-40C0C12D8B54}"/>
              </a:ext>
            </a:extLst>
          </p:cNvPr>
          <p:cNvSpPr/>
          <p:nvPr/>
        </p:nvSpPr>
        <p:spPr>
          <a:xfrm>
            <a:off x="4052753" y="3130593"/>
            <a:ext cx="1142544" cy="2245757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45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C1865-32CC-7A36-31C4-6BADDA57D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128" y="392259"/>
            <a:ext cx="3064497" cy="577555"/>
          </a:xfrm>
        </p:spPr>
        <p:txBody>
          <a:bodyPr>
            <a:normAutofit/>
          </a:bodyPr>
          <a:lstStyle/>
          <a:p>
            <a:r>
              <a:rPr lang="es-ES" dirty="0"/>
              <a:t>Presentación del contexto y justificación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847CBFB-78CA-0737-EF9E-5A5FFC2E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4</a:t>
            </a:fld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81D8516-7451-22F3-6FE7-2870EAEAB28E}"/>
              </a:ext>
            </a:extLst>
          </p:cNvPr>
          <p:cNvSpPr txBox="1"/>
          <p:nvPr/>
        </p:nvSpPr>
        <p:spPr>
          <a:xfrm>
            <a:off x="412128" y="843721"/>
            <a:ext cx="11227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Importancia de estudiar la relación cerebro - corazón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E1E016B-8B12-F080-DDFF-28CC97284873}"/>
              </a:ext>
            </a:extLst>
          </p:cNvPr>
          <p:cNvSpPr txBox="1"/>
          <p:nvPr/>
        </p:nvSpPr>
        <p:spPr>
          <a:xfrm>
            <a:off x="412128" y="1897934"/>
            <a:ext cx="9522447" cy="403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000" i="1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Ejemplos: Relación de enfermedades cerebrales con cardiacas y la meditación… </a:t>
            </a:r>
            <a:endParaRPr lang="es-CO" sz="2000" i="1" kern="1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146" name="Picture 2" descr="Demencia: qué es, síntomas y tratamiento | Top Doctors">
            <a:extLst>
              <a:ext uri="{FF2B5EF4-FFF2-40B4-BE49-F238E27FC236}">
                <a16:creationId xmlns:a16="http://schemas.microsoft.com/office/drawing/2014/main" id="{E8FBB767-5A50-B0A1-5531-125D6D523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93" y="3112705"/>
            <a:ext cx="2127207" cy="141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9802EE7D-7566-F203-B7FE-87AB3AE0E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03" y="3143250"/>
            <a:ext cx="2381250" cy="142875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772A037-D712-01C1-654E-9FCBF80FBD40}"/>
              </a:ext>
            </a:extLst>
          </p:cNvPr>
          <p:cNvSpPr txBox="1"/>
          <p:nvPr/>
        </p:nvSpPr>
        <p:spPr>
          <a:xfrm>
            <a:off x="1946047" y="4594716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Estrés</a:t>
            </a:r>
            <a:r>
              <a:rPr lang="es-ES" dirty="0"/>
              <a:t>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3A9B6E7-78C4-C43C-EC75-0D18BCEBB353}"/>
              </a:ext>
            </a:extLst>
          </p:cNvPr>
          <p:cNvSpPr txBox="1"/>
          <p:nvPr/>
        </p:nvSpPr>
        <p:spPr>
          <a:xfrm>
            <a:off x="4426300" y="456417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Demencia</a:t>
            </a:r>
            <a:endParaRPr lang="es-ES" dirty="0"/>
          </a:p>
        </p:txBody>
      </p:sp>
      <p:pic>
        <p:nvPicPr>
          <p:cNvPr id="8" name="Imagen 7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1B4E3C56-7A20-AB44-8AAA-9CD45CB688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2" t="6790" r="17196" b="2130"/>
          <a:stretch/>
        </p:blipFill>
        <p:spPr>
          <a:xfrm>
            <a:off x="6553511" y="2968689"/>
            <a:ext cx="1833132" cy="162602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FAE76CE-7489-97BF-7BD6-0FFD21A0EA48}"/>
              </a:ext>
            </a:extLst>
          </p:cNvPr>
          <p:cNvSpPr txBox="1"/>
          <p:nvPr/>
        </p:nvSpPr>
        <p:spPr>
          <a:xfrm>
            <a:off x="6942782" y="4494058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Epilepsia</a:t>
            </a:r>
            <a:r>
              <a:rPr lang="es-ES" dirty="0"/>
              <a:t> </a:t>
            </a:r>
          </a:p>
        </p:txBody>
      </p:sp>
      <p:pic>
        <p:nvPicPr>
          <p:cNvPr id="5" name="Imagen 4" descr="Un grupo de personas sentadas en el suelo&#10;&#10;Descripción generada automáticamente">
            <a:extLst>
              <a:ext uri="{FF2B5EF4-FFF2-40B4-BE49-F238E27FC236}">
                <a16:creationId xmlns:a16="http://schemas.microsoft.com/office/drawing/2014/main" id="{F2A97851-50DF-6C48-69B6-9F8207D9F5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767" y="3091025"/>
            <a:ext cx="2072030" cy="138135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477D443-BED4-7E73-5EAF-0359093857AF}"/>
              </a:ext>
            </a:extLst>
          </p:cNvPr>
          <p:cNvSpPr txBox="1"/>
          <p:nvPr/>
        </p:nvSpPr>
        <p:spPr>
          <a:xfrm>
            <a:off x="9140110" y="4529957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Meditación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15465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313D6184-EEF2-DAB0-C0A7-C65FE96D73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5764446"/>
              </p:ext>
            </p:extLst>
          </p:nvPr>
        </p:nvGraphicFramePr>
        <p:xfrm>
          <a:off x="818644" y="3208053"/>
          <a:ext cx="4533901" cy="2511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368">
                  <a:extLst>
                    <a:ext uri="{9D8B030D-6E8A-4147-A177-3AD203B41FA5}">
                      <a16:colId xmlns:a16="http://schemas.microsoft.com/office/drawing/2014/main" val="2017300098"/>
                    </a:ext>
                  </a:extLst>
                </a:gridCol>
                <a:gridCol w="1535591">
                  <a:extLst>
                    <a:ext uri="{9D8B030D-6E8A-4147-A177-3AD203B41FA5}">
                      <a16:colId xmlns:a16="http://schemas.microsoft.com/office/drawing/2014/main" val="2769068680"/>
                    </a:ext>
                  </a:extLst>
                </a:gridCol>
                <a:gridCol w="1899942">
                  <a:extLst>
                    <a:ext uri="{9D8B030D-6E8A-4147-A177-3AD203B41FA5}">
                      <a16:colId xmlns:a16="http://schemas.microsoft.com/office/drawing/2014/main" val="1429957367"/>
                    </a:ext>
                  </a:extLst>
                </a:gridCol>
              </a:tblGrid>
              <a:tr h="562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Métrica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Valor para un grupo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Valor Promedio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5125558"/>
                  </a:ext>
                </a:extLst>
              </a:tr>
              <a:tr h="2758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Accuracy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0.69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0.70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0193595"/>
                  </a:ext>
                </a:extLst>
              </a:tr>
              <a:tr h="2758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Precisión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0.70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0.70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9448352"/>
                  </a:ext>
                </a:extLst>
              </a:tr>
              <a:tr h="2758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F1-Score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0.69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0.69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1793371"/>
                  </a:ext>
                </a:extLst>
              </a:tr>
              <a:tr h="2758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Recall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0.69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0.70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8914757"/>
                  </a:ext>
                </a:extLst>
              </a:tr>
              <a:tr h="2758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CKC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0.43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0.44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5044078"/>
                  </a:ext>
                </a:extLst>
              </a:tr>
              <a:tr h="2758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MCC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0.43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0.44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291426"/>
                  </a:ext>
                </a:extLst>
              </a:tr>
              <a:tr h="2758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0.87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0.87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8694124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601CE34-2831-8C00-07B8-37F0B2CF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40</a:t>
            </a:fld>
            <a:endParaRPr lang="es-CO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EBF0C722-6877-81FA-12A8-58D979319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34667"/>
              </p:ext>
            </p:extLst>
          </p:nvPr>
        </p:nvGraphicFramePr>
        <p:xfrm>
          <a:off x="6677024" y="3499513"/>
          <a:ext cx="4632960" cy="1430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399">
                  <a:extLst>
                    <a:ext uri="{9D8B030D-6E8A-4147-A177-3AD203B41FA5}">
                      <a16:colId xmlns:a16="http://schemas.microsoft.com/office/drawing/2014/main" val="226854294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778815638"/>
                    </a:ext>
                  </a:extLst>
                </a:gridCol>
                <a:gridCol w="979171">
                  <a:extLst>
                    <a:ext uri="{9D8B030D-6E8A-4147-A177-3AD203B41FA5}">
                      <a16:colId xmlns:a16="http://schemas.microsoft.com/office/drawing/2014/main" val="3616205573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308855091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Clase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6990"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precision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CO" sz="1800" kern="1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recall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</a:pPr>
                      <a:r>
                        <a:rPr lang="es-CO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F1-Score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6027647"/>
                  </a:ext>
                </a:extLst>
              </a:tr>
              <a:tr h="2882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7000"/>
                        </a:lnSpc>
                      </a:pP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0.62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0.82</a:t>
                      </a:r>
                      <a:endParaRPr lang="es-CO" sz="1800" kern="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525" algn="ctr">
                        <a:lnSpc>
                          <a:spcPct val="107000"/>
                        </a:lnSpc>
                      </a:pPr>
                      <a:r>
                        <a:rPr lang="en-US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0.71</a:t>
                      </a:r>
                      <a:endParaRPr lang="es-CO" sz="1800" kern="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2335849"/>
                  </a:ext>
                </a:extLst>
              </a:tr>
              <a:tr h="2882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7000"/>
                        </a:lnSpc>
                      </a:pP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0.75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0.23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0.35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6911369"/>
                  </a:ext>
                </a:extLst>
              </a:tr>
              <a:tr h="2882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es-CO" sz="1800" kern="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7000"/>
                        </a:lnSpc>
                      </a:pP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0.71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0.72</a:t>
                      </a:r>
                      <a:endParaRPr lang="es-CO" sz="1800" kern="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0.72</a:t>
                      </a:r>
                      <a:endParaRPr lang="es-CO" sz="1800" kern="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8631925"/>
                  </a:ext>
                </a:extLst>
              </a:tr>
              <a:tr h="2882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es-CO" sz="1800" kern="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7000"/>
                        </a:lnSpc>
                      </a:pP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0.68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0.71</a:t>
                      </a:r>
                      <a:endParaRPr lang="es-CO" sz="1800" kern="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0.69</a:t>
                      </a:r>
                      <a:endParaRPr lang="es-CO" sz="18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0304776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A550D70D-19F5-8ECB-7C87-481CF7316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16" y="302529"/>
            <a:ext cx="3064497" cy="577555"/>
          </a:xfrm>
        </p:spPr>
        <p:txBody>
          <a:bodyPr>
            <a:normAutofit fontScale="90000"/>
          </a:bodyPr>
          <a:lstStyle/>
          <a:p>
            <a:br>
              <a:rPr lang="es-ES" sz="3600" b="1" dirty="0"/>
            </a:br>
            <a:r>
              <a:rPr lang="es-ES" sz="13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Resultados</a:t>
            </a:r>
            <a:r>
              <a:rPr lang="es-ES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br>
              <a:rPr lang="es-E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es-ES" sz="28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6ABC7AB-ADA7-571D-9C82-74C82CE42CF8}"/>
              </a:ext>
            </a:extLst>
          </p:cNvPr>
          <p:cNvSpPr txBox="1">
            <a:spLocks/>
          </p:cNvSpPr>
          <p:nvPr/>
        </p:nvSpPr>
        <p:spPr>
          <a:xfrm>
            <a:off x="383553" y="1222879"/>
            <a:ext cx="11370297" cy="939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s-ES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Evaluación</a:t>
            </a:r>
            <a:br>
              <a:rPr lang="es-CO" sz="2800" b="1" dirty="0"/>
            </a:br>
            <a:r>
              <a:rPr lang="es-CO" sz="2800" b="1" dirty="0">
                <a:solidFill>
                  <a:schemeClr val="accent1"/>
                </a:solidFill>
              </a:rPr>
              <a:t>Clasificación de los estados de anestesia utilizando los atributos provenientes del análisis de MI y NI</a:t>
            </a:r>
            <a:br>
              <a:rPr lang="es-CO" sz="2800" b="1" dirty="0"/>
            </a:br>
            <a:endParaRPr lang="es-ES" sz="2800" dirty="0"/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D766356E-2E00-52B6-0B26-136D81FFCE4D}"/>
              </a:ext>
            </a:extLst>
          </p:cNvPr>
          <p:cNvCxnSpPr>
            <a:cxnSpLocks/>
          </p:cNvCxnSpPr>
          <p:nvPr/>
        </p:nvCxnSpPr>
        <p:spPr>
          <a:xfrm>
            <a:off x="6060377" y="2733675"/>
            <a:ext cx="0" cy="3268694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ACA945E5-4A91-A45F-AC35-B9CC35AD3830}"/>
              </a:ext>
            </a:extLst>
          </p:cNvPr>
          <p:cNvSpPr txBox="1"/>
          <p:nvPr/>
        </p:nvSpPr>
        <p:spPr>
          <a:xfrm>
            <a:off x="7418664" y="2838721"/>
            <a:ext cx="384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Reporte de clasificación por clases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A32F272-B0CC-82E3-D3E5-F26791F21384}"/>
              </a:ext>
            </a:extLst>
          </p:cNvPr>
          <p:cNvSpPr txBox="1"/>
          <p:nvPr/>
        </p:nvSpPr>
        <p:spPr>
          <a:xfrm>
            <a:off x="1920564" y="2634755"/>
            <a:ext cx="2724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Reporte de clasificación </a:t>
            </a:r>
            <a:endParaRPr lang="es-ES" dirty="0">
              <a:solidFill>
                <a:schemeClr val="accent1"/>
              </a:solidFill>
            </a:endParaRPr>
          </a:p>
        </p:txBody>
      </p:sp>
      <p:pic>
        <p:nvPicPr>
          <p:cNvPr id="7" name="Imagen 6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2AA98126-992E-A801-DCEC-5C995F5F1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70" y="2521068"/>
            <a:ext cx="749922" cy="62015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0C43FA3E-5831-0122-A312-39986E7D3C26}"/>
              </a:ext>
            </a:extLst>
          </p:cNvPr>
          <p:cNvSpPr/>
          <p:nvPr/>
        </p:nvSpPr>
        <p:spPr>
          <a:xfrm rot="16200000">
            <a:off x="8775712" y="1723950"/>
            <a:ext cx="365126" cy="498156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1734EDEC-CFC0-A2C3-81F9-48571E29B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02" y="2697648"/>
            <a:ext cx="749922" cy="620151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CE7DCAB-BDBC-2438-D74D-970440805C1E}"/>
              </a:ext>
            </a:extLst>
          </p:cNvPr>
          <p:cNvSpPr/>
          <p:nvPr/>
        </p:nvSpPr>
        <p:spPr>
          <a:xfrm rot="16200000">
            <a:off x="2846069" y="2779209"/>
            <a:ext cx="504139" cy="4805628"/>
          </a:xfrm>
          <a:prstGeom prst="rect">
            <a:avLst/>
          </a:prstGeom>
          <a:noFill/>
          <a:ln w="38100" cap="flat" cmpd="sng" algn="ctr">
            <a:solidFill>
              <a:schemeClr val="accent5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38A25406-68D2-80A6-CD4E-02642634F8DE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 flipV="1">
            <a:off x="5500953" y="4214733"/>
            <a:ext cx="966539" cy="967289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94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33F93-5443-1362-9CA2-83C904D5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78" y="682919"/>
            <a:ext cx="3064497" cy="577555"/>
          </a:xfrm>
        </p:spPr>
        <p:txBody>
          <a:bodyPr>
            <a:normAutofit fontScale="90000"/>
          </a:bodyPr>
          <a:lstStyle/>
          <a:p>
            <a:br>
              <a:rPr lang="es-CO" sz="3600" b="1" dirty="0"/>
            </a:br>
            <a: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s-CO" sz="4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Conclusiones</a:t>
            </a:r>
            <a:br>
              <a:rPr lang="es-CO" sz="4400" b="1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291474-AE4F-1364-657E-E28DB1E06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87513"/>
            <a:ext cx="7858125" cy="3910013"/>
          </a:xfrm>
        </p:spPr>
        <p:txBody>
          <a:bodyPr/>
          <a:lstStyle/>
          <a:p>
            <a:pPr algn="just"/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implementación de algoritmos de </a:t>
            </a:r>
            <a:r>
              <a:rPr lang="es-E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permitieron analizar cómo se </a:t>
            </a:r>
            <a:r>
              <a:rPr lang="es-E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comporta el cerebro y corazón 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durante diferentes estados de la anestesia, identificando </a:t>
            </a:r>
            <a:r>
              <a:rPr lang="es-E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patrones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en los datos </a:t>
            </a:r>
            <a:r>
              <a:rPr lang="es-E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 no son evidentes a simple vista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lo que sugirió que la interacción entre estos órganos varía según el estado anestésico. Esta variabilidad se reflejó en los valores de las </a:t>
            </a:r>
            <a:r>
              <a:rPr lang="es-E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métricas analizadas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demostrando el </a:t>
            </a:r>
            <a:r>
              <a:rPr lang="es-E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dinamismo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la relación cerebro-corazón en contextos de </a:t>
            </a:r>
            <a:r>
              <a:rPr lang="es-E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anestesia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algn="just"/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Este trabajo buscó desarrollar un </a:t>
            </a:r>
            <a:r>
              <a:rPr lang="es-E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mecanismo 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analizar la relación entre el cerebro y el corazón, utilizando las </a:t>
            </a:r>
            <a:r>
              <a:rPr lang="es-E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señales más relevantes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identificadas por algoritmos de </a:t>
            </a:r>
            <a:r>
              <a:rPr lang="es-E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Por ejemplo, se evidenció que la señal </a:t>
            </a:r>
            <a:r>
              <a:rPr lang="es-E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ECG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en el rango </a:t>
            </a:r>
            <a:r>
              <a:rPr lang="es-E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theta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y el </a:t>
            </a:r>
            <a:r>
              <a:rPr lang="es-E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EEG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en el rango </a:t>
            </a:r>
            <a:r>
              <a:rPr lang="es-E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gamma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aportaron información adicional a la clasificación y  fueron clave en análisis de </a:t>
            </a:r>
            <a:r>
              <a:rPr lang="es-E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 y NI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debido a que con este enfoque se observó </a:t>
            </a:r>
            <a:r>
              <a:rPr lang="es-E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cambios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en los diferentes estados de la anestesia, comprobando así la hipótesis planteada.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948115-1C17-D14E-8B0E-6D286DF2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41</a:t>
            </a:fld>
            <a:endParaRPr lang="es-CO"/>
          </a:p>
        </p:txBody>
      </p:sp>
      <p:pic>
        <p:nvPicPr>
          <p:cNvPr id="4" name="Imagen 3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F237EA6-B24F-AC65-1A2A-09BF5C1A8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312" y="1687513"/>
            <a:ext cx="3910013" cy="39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2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33F93-5443-1362-9CA2-83C904D5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78" y="760072"/>
            <a:ext cx="3064497" cy="577555"/>
          </a:xfrm>
        </p:spPr>
        <p:txBody>
          <a:bodyPr>
            <a:normAutofit fontScale="90000"/>
          </a:bodyPr>
          <a:lstStyle/>
          <a:p>
            <a:br>
              <a:rPr lang="es-CO" sz="3600" b="1" dirty="0"/>
            </a:br>
            <a: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s-CO" sz="4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Conclusiones</a:t>
            </a:r>
            <a:br>
              <a:rPr lang="es-CO" sz="4400" b="1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291474-AE4F-1364-657E-E28DB1E06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" y="1735950"/>
            <a:ext cx="8686800" cy="4603750"/>
          </a:xfrm>
        </p:spPr>
        <p:txBody>
          <a:bodyPr/>
          <a:lstStyle/>
          <a:p>
            <a:pPr algn="just"/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 evidenció la necesidad de </a:t>
            </a:r>
            <a:r>
              <a:rPr lang="es-E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implementar análisis no lineales 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debido al comportamiento no lineal y caótico de las señales EEG y ECG. Esto se demostró en diversos experimentos realizados, donde </a:t>
            </a:r>
            <a:r>
              <a:rPr lang="es-E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los métodos lineales no lograron identificar cambios 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 los diferentes estados de la anestesia. En contraste, el </a:t>
            </a:r>
            <a:r>
              <a:rPr lang="es-E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análisis no lineal 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permitió determinar si ambos órganos eran </a:t>
            </a:r>
            <a:r>
              <a:rPr lang="es-E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dependientes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en todos los estados.</a:t>
            </a:r>
          </a:p>
          <a:p>
            <a:pPr algn="just"/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</a:t>
            </a:r>
            <a:r>
              <a:rPr lang="es-E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clasificación 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considerando los atributos de </a:t>
            </a:r>
            <a:r>
              <a:rPr lang="es-E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interdependencia no lineal 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</a:t>
            </a:r>
            <a:r>
              <a:rPr lang="es-E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información muta 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permitió observar que, para los estados de despierto, anestesia profunda y general, los datos eran diferentes y podían ser identificados. Sin embargo, para el caso del estado de </a:t>
            </a:r>
            <a:r>
              <a:rPr lang="es-E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sedación moderada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la mayoría de los datos se clasificaron en anestesia general, lo que sugiere que en ese estado la </a:t>
            </a:r>
            <a:r>
              <a:rPr lang="es-E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relación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entre ambos órganos </a:t>
            </a:r>
            <a:r>
              <a:rPr lang="es-E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cambia 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 se comporta de la misma manera que cuando el paciente está en el estado de </a:t>
            </a:r>
            <a:r>
              <a:rPr lang="es-E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anestesia general</a:t>
            </a: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948115-1C17-D14E-8B0E-6D286DF2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42</a:t>
            </a:fld>
            <a:endParaRPr lang="es-CO"/>
          </a:p>
        </p:txBody>
      </p:sp>
      <p:pic>
        <p:nvPicPr>
          <p:cNvPr id="4" name="Imagen 3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C79CBD27-B04A-59B6-7AED-533453317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682" y="1516858"/>
            <a:ext cx="3439318" cy="343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33F93-5443-1362-9CA2-83C904D5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53" y="385746"/>
            <a:ext cx="3797922" cy="577555"/>
          </a:xfrm>
        </p:spPr>
        <p:txBody>
          <a:bodyPr>
            <a:noAutofit/>
          </a:bodyPr>
          <a:lstStyle/>
          <a:p>
            <a:r>
              <a:rPr lang="es-CO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Trabajo futuro</a:t>
            </a:r>
            <a:br>
              <a:rPr lang="es-CO" sz="4400" b="1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s-CO" dirty="0"/>
          </a:p>
        </p:txBody>
      </p:sp>
      <p:pic>
        <p:nvPicPr>
          <p:cNvPr id="8" name="Marcador de contenido 7" descr="Imagen en blanco y negro de la luna&#10;&#10;Descripción generada automáticamente con confianza baja">
            <a:extLst>
              <a:ext uri="{FF2B5EF4-FFF2-40B4-BE49-F238E27FC236}">
                <a16:creationId xmlns:a16="http://schemas.microsoft.com/office/drawing/2014/main" id="{58454C39-0254-6A59-C7F4-0E73FDCF8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015" y="1396997"/>
            <a:ext cx="3315399" cy="3315399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9F7815-5732-8450-1E46-E8B83D3D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43</a:t>
            </a:fld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4279C16-3F6E-48B6-BDD1-D7ECCBA585EF}"/>
              </a:ext>
            </a:extLst>
          </p:cNvPr>
          <p:cNvSpPr txBox="1"/>
          <p:nvPr/>
        </p:nvSpPr>
        <p:spPr>
          <a:xfrm>
            <a:off x="2390775" y="2371724"/>
            <a:ext cx="762000" cy="112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2EB3AB1-A55B-95BE-4D67-CCE1CCF6A892}"/>
              </a:ext>
            </a:extLst>
          </p:cNvPr>
          <p:cNvSpPr txBox="1"/>
          <p:nvPr/>
        </p:nvSpPr>
        <p:spPr>
          <a:xfrm>
            <a:off x="449542" y="2669233"/>
            <a:ext cx="83764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kern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</a:t>
            </a:r>
            <a:r>
              <a:rPr lang="es-CO" sz="1800" kern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nvestigar la relación la relación entre el cerebro y el corazón, incluyendo datos como la presión arterial, la frecuencia cardíaca, la saturación de oxígeno y otros biomarcadores para enriquecer el análisis y proporcionar una visión más completa del estado del paciente antes, durante y después de la anestesia.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kern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kern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Estudiar lo que sucede cuando hay cambios  </a:t>
            </a:r>
          </a:p>
          <a:p>
            <a:pPr algn="just"/>
            <a:r>
              <a:rPr lang="es-CO" kern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en la dependencia entre ambos órganos. </a:t>
            </a:r>
            <a:endParaRPr lang="es-E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42B7BF2-F022-4646-5BD6-11658991D00C}"/>
              </a:ext>
            </a:extLst>
          </p:cNvPr>
          <p:cNvSpPr txBox="1"/>
          <p:nvPr/>
        </p:nvSpPr>
        <p:spPr>
          <a:xfrm>
            <a:off x="453228" y="1131836"/>
            <a:ext cx="96718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kern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r>
              <a:rPr lang="es-CO" sz="1800" kern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plicar este tipo de análisis en pacientes colombianos para evaluar posibles diferencias culturales, genéticas o ambientales que puedan influir en la respuesta a la anestesia.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sz="1800" kern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kern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Implementar esta metodología con más electrodos cerebrales para estudiar cómo se comporta la relación en otras áreas del cerebro.</a:t>
            </a:r>
            <a:endParaRPr lang="es-CO" sz="1800" kern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1410BB2-5B8A-6439-979B-90F193422C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772" y="4075895"/>
            <a:ext cx="3077767" cy="23083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836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07B56C-A655-E7A9-6D98-292BCEA7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828" y="328681"/>
            <a:ext cx="3274047" cy="577555"/>
          </a:xfrm>
        </p:spPr>
        <p:txBody>
          <a:bodyPr>
            <a:normAutofit fontScale="90000"/>
          </a:bodyPr>
          <a:lstStyle/>
          <a:p>
            <a:r>
              <a:rPr lang="es-CO" sz="4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Contribuciones</a:t>
            </a:r>
            <a:endParaRPr lang="es-CO" sz="3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0C2F67-5593-33AD-38F3-C1A221E13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38" y="1660773"/>
            <a:ext cx="10639426" cy="5763419"/>
          </a:xfrm>
        </p:spPr>
        <p:txBody>
          <a:bodyPr/>
          <a:lstStyle/>
          <a:p>
            <a:pPr marL="0" indent="0" algn="just">
              <a:buNone/>
            </a:pPr>
            <a:endParaRPr lang="es-ES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M.-R. Sofia, S.-O. </a:t>
            </a:r>
            <a:r>
              <a:rPr lang="es-E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Juandiego</a:t>
            </a:r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V.-F. Natalia, S. Nicolai, V.-C. Rubiel, y I.-Á. Ennio, «</a:t>
            </a:r>
            <a:r>
              <a:rPr lang="es-E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Analysis</a:t>
            </a:r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</a:t>
            </a:r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electrocardiographic</a:t>
            </a:r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signals</a:t>
            </a:r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</a:t>
            </a:r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assess</a:t>
            </a:r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heart</a:t>
            </a:r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rate</a:t>
            </a:r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variability</a:t>
            </a:r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under</a:t>
            </a:r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surgical</a:t>
            </a:r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context</a:t>
            </a:r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a </a:t>
            </a:r>
            <a:r>
              <a:rPr lang="es-E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methodological</a:t>
            </a:r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proposal</a:t>
            </a:r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». Accedido: 15 de mayo de 2024. [En línea]. Disponible en: https://resolver.sub.uni-goettingen.de/purl?gro-2/142229</a:t>
            </a:r>
          </a:p>
          <a:p>
            <a:pPr marL="0" indent="0">
              <a:buNone/>
            </a:pPr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0EFD7C-B9A4-4CDD-E4BA-9480C432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44</a:t>
            </a:fld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153994-1945-2BC1-2102-0A1E24615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36" b="4514"/>
          <a:stretch/>
        </p:blipFill>
        <p:spPr>
          <a:xfrm>
            <a:off x="3886203" y="2641253"/>
            <a:ext cx="7548561" cy="37932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7369BF5-B254-972F-1446-6F11B5C97D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344" t="21111" r="38047" b="15440"/>
          <a:stretch/>
        </p:blipFill>
        <p:spPr>
          <a:xfrm>
            <a:off x="690563" y="2653450"/>
            <a:ext cx="2743200" cy="397836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C658E7F-F6D3-18A2-CA62-960A637FF61F}"/>
              </a:ext>
            </a:extLst>
          </p:cNvPr>
          <p:cNvSpPr txBox="1"/>
          <p:nvPr/>
        </p:nvSpPr>
        <p:spPr>
          <a:xfrm>
            <a:off x="297827" y="887045"/>
            <a:ext cx="112750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Participación el “Workshop </a:t>
            </a:r>
            <a:r>
              <a:rPr lang="es-E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Biosignals</a:t>
            </a:r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” en la universidad de Gotinga en Alemania y la publicación del articulo  “</a:t>
            </a:r>
            <a:r>
              <a:rPr lang="es-ES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Análisis de señales electrocardiográficas para evaluar la variabilidad de la frecuencia cardiaca en contexto quirúrgico: una propuesta metodológica”.</a:t>
            </a:r>
            <a:endParaRPr lang="es-ES" b="1" i="1" dirty="0"/>
          </a:p>
        </p:txBody>
      </p:sp>
    </p:spTree>
    <p:extLst>
      <p:ext uri="{BB962C8B-B14F-4D97-AF65-F5344CB8AC3E}">
        <p14:creationId xmlns:p14="http://schemas.microsoft.com/office/powerpoint/2010/main" val="3265544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07B56C-A655-E7A9-6D98-292BCEA7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53" y="323757"/>
            <a:ext cx="3274047" cy="577555"/>
          </a:xfrm>
        </p:spPr>
        <p:txBody>
          <a:bodyPr>
            <a:normAutofit fontScale="90000"/>
          </a:bodyPr>
          <a:lstStyle/>
          <a:p>
            <a:r>
              <a:rPr lang="es-CO" sz="4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Contribuciones</a:t>
            </a:r>
            <a:endParaRPr lang="es-CO" sz="3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0C2F67-5593-33AD-38F3-C1A221E13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53" y="1094581"/>
            <a:ext cx="10979772" cy="696119"/>
          </a:xfrm>
        </p:spPr>
        <p:txBody>
          <a:bodyPr/>
          <a:lstStyle/>
          <a:p>
            <a:pPr marL="0" indent="0" algn="just">
              <a:buNone/>
            </a:pPr>
            <a:r>
              <a:rPr lang="es-E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Presentación de esta investigación en el </a:t>
            </a:r>
            <a:r>
              <a:rPr lang="es-ES" sz="20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centro del cerebro y corazón </a:t>
            </a:r>
            <a:r>
              <a:rPr lang="es-ES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la universidad de Gotinga y en la </a:t>
            </a:r>
            <a:r>
              <a:rPr lang="es-ES" sz="20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facultad de informática</a:t>
            </a:r>
            <a:r>
              <a:rPr lang="es-E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la universidad de Augsburgo en Alemania. </a:t>
            </a:r>
          </a:p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0EFD7C-B9A4-4CDD-E4BA-9480C432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45</a:t>
            </a:fld>
            <a:endParaRPr lang="es-CO"/>
          </a:p>
        </p:txBody>
      </p:sp>
      <p:pic>
        <p:nvPicPr>
          <p:cNvPr id="5" name="Imagen 4" descr="Una persona sentado en una ventana&#10;&#10;Descripción generada automáticamente con confianza media">
            <a:extLst>
              <a:ext uri="{FF2B5EF4-FFF2-40B4-BE49-F238E27FC236}">
                <a16:creationId xmlns:a16="http://schemas.microsoft.com/office/drawing/2014/main" id="{2F534FC4-6133-C7A5-7331-277762477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951" y="2102109"/>
            <a:ext cx="2536329" cy="3378957"/>
          </a:xfrm>
          <a:prstGeom prst="rect">
            <a:avLst/>
          </a:prstGeom>
        </p:spPr>
      </p:pic>
      <p:pic>
        <p:nvPicPr>
          <p:cNvPr id="10" name="Imagen 9" descr="Un letrero de color negro&#10;&#10;Descripción generada automáticamente con confianza media">
            <a:extLst>
              <a:ext uri="{FF2B5EF4-FFF2-40B4-BE49-F238E27FC236}">
                <a16:creationId xmlns:a16="http://schemas.microsoft.com/office/drawing/2014/main" id="{DC319048-27F6-B76B-F2C1-11FAF21D2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29" y="2058674"/>
            <a:ext cx="2599368" cy="3465823"/>
          </a:xfrm>
          <a:prstGeom prst="rect">
            <a:avLst/>
          </a:prstGeom>
        </p:spPr>
      </p:pic>
      <p:pic>
        <p:nvPicPr>
          <p:cNvPr id="14" name="Imagen 13" descr="Una persona sentada en un escritorio&#10;&#10;Descripción generada automáticamente con confianza media">
            <a:extLst>
              <a:ext uri="{FF2B5EF4-FFF2-40B4-BE49-F238E27FC236}">
                <a16:creationId xmlns:a16="http://schemas.microsoft.com/office/drawing/2014/main" id="{DC86AC0E-BCD6-C259-0E92-D14827F184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7" t="5590" r="11216" b="30521"/>
          <a:stretch/>
        </p:blipFill>
        <p:spPr>
          <a:xfrm>
            <a:off x="3993527" y="2449690"/>
            <a:ext cx="4010025" cy="26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369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AE245F-9CB2-33EB-636C-441E79820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46</a:t>
            </a:fld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911EE7D-D47F-0FC0-33FD-6F7C8CDB5CB7}"/>
              </a:ext>
            </a:extLst>
          </p:cNvPr>
          <p:cNvSpPr txBox="1">
            <a:spLocks/>
          </p:cNvSpPr>
          <p:nvPr/>
        </p:nvSpPr>
        <p:spPr>
          <a:xfrm>
            <a:off x="354978" y="319071"/>
            <a:ext cx="3274047" cy="577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s-CO" sz="4000" b="1" dirty="0"/>
              <a:t>Contribuciones</a:t>
            </a:r>
            <a:endParaRPr lang="es-CO" sz="3600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1A22152-BB75-E465-3F93-206F0F49C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68" y="2114034"/>
            <a:ext cx="4910545" cy="435872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DEF86EB-A745-CB37-ACD4-512AE2CA843A}"/>
              </a:ext>
            </a:extLst>
          </p:cNvPr>
          <p:cNvSpPr txBox="1"/>
          <p:nvPr/>
        </p:nvSpPr>
        <p:spPr>
          <a:xfrm>
            <a:off x="488328" y="913705"/>
            <a:ext cx="11032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 sometió del artículo titulado: “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Tachogram processing considering different types of artifacts in heart rate variability analysis” </a:t>
            </a:r>
            <a:r>
              <a:rPr lang="es-ES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(Procesamiento de </a:t>
            </a:r>
            <a:r>
              <a:rPr lang="es-ES" b="1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tacogramas</a:t>
            </a:r>
            <a:r>
              <a:rPr lang="es-ES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considerando diferentes tipos de artefactos en el análisis de la variabilidad de la frecuencia cardiaca) </a:t>
            </a:r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 la revista </a:t>
            </a:r>
            <a:r>
              <a:rPr lang="es-ES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Royal </a:t>
            </a:r>
            <a:r>
              <a:rPr lang="es-ES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Society</a:t>
            </a:r>
            <a:r>
              <a:rPr lang="es-ES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Open </a:t>
            </a:r>
            <a:r>
              <a:rPr lang="es-ES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Science</a:t>
            </a:r>
            <a:r>
              <a:rPr lang="es-ES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cual esta indexada en </a:t>
            </a:r>
            <a:r>
              <a:rPr lang="es-ES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Scopus</a:t>
            </a:r>
            <a:r>
              <a:rPr lang="es-ES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s-ES" b="1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4B4C955-51EE-3E8B-5CE5-C178684AE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548" y="2020145"/>
            <a:ext cx="3483106" cy="435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140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6245DCA-CCA4-358D-862D-58CCE7AE4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47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3896026-C8D1-1DCD-20B7-2C6A69268482}"/>
              </a:ext>
            </a:extLst>
          </p:cNvPr>
          <p:cNvSpPr txBox="1"/>
          <p:nvPr/>
        </p:nvSpPr>
        <p:spPr>
          <a:xfrm>
            <a:off x="747712" y="739659"/>
            <a:ext cx="3048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Rastanty Cortez" panose="020F0502020204030204" pitchFamily="2" charset="0"/>
                <a:ea typeface="Roboto" panose="02000000000000000000" pitchFamily="2" charset="0"/>
                <a:cs typeface="Roboto" panose="02000000000000000000" pitchFamily="2" charset="0"/>
              </a:rPr>
              <a:t>Reconocimiento: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714F3F8-F35C-9587-3B03-9CE21A26E358}"/>
              </a:ext>
            </a:extLst>
          </p:cNvPr>
          <p:cNvSpPr txBox="1"/>
          <p:nvPr/>
        </p:nvSpPr>
        <p:spPr>
          <a:xfrm>
            <a:off x="381000" y="504063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Agradecimientos</a:t>
            </a:r>
          </a:p>
        </p:txBody>
      </p:sp>
      <p:pic>
        <p:nvPicPr>
          <p:cNvPr id="2050" name="Picture 2" descr="Diseño PNG Y SVG De Dibujos Animados Lindo Cerebro Ganador Para Camisetas">
            <a:extLst>
              <a:ext uri="{FF2B5EF4-FFF2-40B4-BE49-F238E27FC236}">
                <a16:creationId xmlns:a16="http://schemas.microsoft.com/office/drawing/2014/main" id="{6F0A67E6-0B1D-13C2-F7C9-C6958CE0EE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6" b="15227"/>
          <a:stretch/>
        </p:blipFill>
        <p:spPr bwMode="auto">
          <a:xfrm>
            <a:off x="8707557" y="2591883"/>
            <a:ext cx="2396665" cy="167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A18D33B-CAB8-2445-D958-E37EC1D1D183}"/>
              </a:ext>
            </a:extLst>
          </p:cNvPr>
          <p:cNvSpPr txBox="1"/>
          <p:nvPr/>
        </p:nvSpPr>
        <p:spPr>
          <a:xfrm>
            <a:off x="1271588" y="1807757"/>
            <a:ext cx="846447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Göttingen</a:t>
            </a:r>
            <a:endParaRPr lang="es-ES" b="1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s-ES" b="1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s-E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Scientific</a:t>
            </a:r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Compute </a:t>
            </a:r>
            <a:r>
              <a:rPr lang="es-E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</a:t>
            </a:r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(SCC) </a:t>
            </a:r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 the </a:t>
            </a:r>
            <a:r>
              <a:rPr lang="es-E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Gesellschaft</a:t>
            </a:r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für</a:t>
            </a:r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wissenschaftliche</a:t>
            </a:r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Datenverarbeitung</a:t>
            </a:r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mbH</a:t>
            </a:r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Göttingen</a:t>
            </a:r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(GWDG)</a:t>
            </a:r>
          </a:p>
          <a:p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https://gwdg.de/en/hpc/systems/scc/</a:t>
            </a:r>
          </a:p>
          <a:p>
            <a:endParaRPr lang="es-E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s-ES" b="1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Augsburg</a:t>
            </a:r>
            <a:r>
              <a:rPr lang="es-ES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endParaRPr lang="es-ES" b="1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Linux Compute </a:t>
            </a:r>
            <a:r>
              <a:rPr lang="es-E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</a:t>
            </a:r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(LICCA)</a:t>
            </a:r>
          </a:p>
          <a:p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https://www.uni-augsburg.de/de/fakultaet/med/profs/exposure-science/aktuelles/linux-compute-cluster-augsburg/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865EB3C-5286-3085-B795-115DCAE5AD2C}"/>
              </a:ext>
            </a:extLst>
          </p:cNvPr>
          <p:cNvSpPr txBox="1"/>
          <p:nvPr/>
        </p:nvSpPr>
        <p:spPr>
          <a:xfrm>
            <a:off x="1271588" y="52562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Medico Manuel Santander</a:t>
            </a:r>
          </a:p>
        </p:txBody>
      </p:sp>
      <p:pic>
        <p:nvPicPr>
          <p:cNvPr id="8" name="Imagen 7" descr="Hombre sonriendo con camiseta blanca&#10;&#10;Descripción generada automáticamente">
            <a:extLst>
              <a:ext uri="{FF2B5EF4-FFF2-40B4-BE49-F238E27FC236}">
                <a16:creationId xmlns:a16="http://schemas.microsoft.com/office/drawing/2014/main" id="{6C765FF7-B4AC-E8C3-B03C-988BBF73A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889" y="5141156"/>
            <a:ext cx="1490662" cy="1490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21E429C-A07D-E146-A1C6-497DECF5788B}"/>
              </a:ext>
            </a:extLst>
          </p:cNvPr>
          <p:cNvSpPr txBox="1"/>
          <p:nvPr/>
        </p:nvSpPr>
        <p:spPr>
          <a:xfrm>
            <a:off x="1271588" y="562559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Residente de cirugía cardiaca</a:t>
            </a:r>
          </a:p>
          <a:p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Centro Médico Universitario de Gotinga, Alemania.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444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2EA1FD49-0C2F-15C1-EEEC-B591227BE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69" y="390525"/>
            <a:ext cx="3350856" cy="466725"/>
          </a:xfrm>
        </p:spPr>
        <p:txBody>
          <a:bodyPr>
            <a:noAutofit/>
          </a:bodyPr>
          <a:lstStyle/>
          <a:p>
            <a:r>
              <a:rPr lang="es-ES" sz="3600" dirty="0"/>
              <a:t>Referencias </a:t>
            </a:r>
            <a:endParaRPr lang="es-CO" sz="36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0212819-0D6C-7810-1B5E-8BEB9C51989D}"/>
              </a:ext>
            </a:extLst>
          </p:cNvPr>
          <p:cNvSpPr txBox="1"/>
          <p:nvPr/>
        </p:nvSpPr>
        <p:spPr>
          <a:xfrm>
            <a:off x="354564" y="955931"/>
            <a:ext cx="10814179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R. </a:t>
            </a:r>
            <a:r>
              <a:rPr lang="es-CO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Polepogu</a:t>
            </a:r>
            <a:r>
              <a:rPr lang="es-CO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y N. K. </a:t>
            </a:r>
            <a:r>
              <a:rPr lang="es-CO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Vaegae</a:t>
            </a:r>
            <a:r>
              <a:rPr lang="es-CO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«</a:t>
            </a:r>
            <a:r>
              <a:rPr lang="es-CO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Signal</a:t>
            </a:r>
            <a:r>
              <a:rPr lang="es-CO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Processing </a:t>
            </a:r>
            <a:r>
              <a:rPr lang="es-CO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Techniques</a:t>
            </a:r>
            <a:r>
              <a:rPr lang="es-CO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</a:t>
            </a:r>
            <a:r>
              <a:rPr lang="es-CO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Coherence</a:t>
            </a:r>
            <a:r>
              <a:rPr lang="es-CO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Analysis</a:t>
            </a:r>
            <a:r>
              <a:rPr lang="es-CO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Between ECG and EEG </a:t>
            </a:r>
            <a:r>
              <a:rPr lang="es-CO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Signals</a:t>
            </a:r>
            <a:r>
              <a:rPr lang="es-CO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with</a:t>
            </a:r>
            <a:r>
              <a:rPr lang="es-CO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Case </a:t>
            </a:r>
            <a:r>
              <a:rPr lang="es-CO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Study</a:t>
            </a:r>
            <a:r>
              <a:rPr lang="es-CO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», en </a:t>
            </a:r>
            <a:r>
              <a:rPr lang="es-CO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Congress</a:t>
            </a:r>
            <a:r>
              <a:rPr lang="es-CO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</a:t>
            </a:r>
            <a:r>
              <a:rPr lang="es-CO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Intelligent</a:t>
            </a:r>
            <a:r>
              <a:rPr lang="es-CO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Systems</a:t>
            </a:r>
            <a:r>
              <a:rPr lang="es-CO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vol. 1335, H. Sharma, M. </a:t>
            </a:r>
            <a:r>
              <a:rPr lang="es-CO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Saraswat</a:t>
            </a:r>
            <a:r>
              <a:rPr lang="es-CO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A. </a:t>
            </a:r>
            <a:r>
              <a:rPr lang="es-CO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Yadav</a:t>
            </a:r>
            <a:r>
              <a:rPr lang="es-CO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J. H. Kim, y J. C. </a:t>
            </a:r>
            <a:r>
              <a:rPr lang="es-CO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Bansal</a:t>
            </a:r>
            <a:r>
              <a:rPr lang="es-CO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Eds., en </a:t>
            </a:r>
            <a:r>
              <a:rPr lang="es-CO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Advances</a:t>
            </a:r>
            <a:r>
              <a:rPr lang="es-CO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lang="es-CO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Intelligent</a:t>
            </a:r>
            <a:r>
              <a:rPr lang="es-CO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Systems</a:t>
            </a:r>
            <a:r>
              <a:rPr lang="es-CO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Computing, vol. 1335. , </a:t>
            </a:r>
            <a:r>
              <a:rPr lang="es-CO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Singapore</a:t>
            </a:r>
            <a:r>
              <a:rPr lang="es-CO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Springer </a:t>
            </a:r>
            <a:r>
              <a:rPr lang="es-CO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Singapore</a:t>
            </a:r>
            <a:r>
              <a:rPr lang="es-CO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2021, pp. 599-611. </a:t>
            </a:r>
            <a:r>
              <a:rPr lang="es-CO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doi</a:t>
            </a:r>
            <a:r>
              <a:rPr lang="es-CO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10.1007/978-981-33-6984-9_48.</a:t>
            </a:r>
          </a:p>
          <a:p>
            <a:endParaRPr lang="es-CO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D. Piper, K. </a:t>
            </a:r>
            <a:r>
              <a:rPr lang="en-US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Schiecke</a:t>
            </a:r>
            <a:r>
              <a:rPr lang="en-US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B. Pester, F. Benninger, M. Feucht, y H. Witte, «Time-variant coherence between heart rate variability and EEG activity in epileptic patients: an advanced coupling analysis between physiological networks», </a:t>
            </a:r>
            <a:r>
              <a:rPr lang="en-US" sz="1200" i="1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New J. Phys.</a:t>
            </a:r>
            <a:r>
              <a:rPr lang="en-US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vol. 16, </a:t>
            </a:r>
            <a:r>
              <a:rPr lang="en-US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n.</a:t>
            </a:r>
            <a:r>
              <a:rPr lang="en-US" sz="1200" kern="100" baseline="300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</a:t>
            </a:r>
            <a:r>
              <a:rPr lang="en-US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11, p. 115012, </a:t>
            </a:r>
            <a:r>
              <a:rPr lang="en-US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nov.</a:t>
            </a:r>
            <a:r>
              <a:rPr lang="en-US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2014, </a:t>
            </a:r>
            <a:r>
              <a:rPr lang="en-US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doi</a:t>
            </a:r>
            <a:r>
              <a:rPr lang="en-US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10.1088/1367-2630/16/11/115012.</a:t>
            </a:r>
          </a:p>
          <a:p>
            <a:endParaRPr lang="en-US" sz="1200" kern="1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kern="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A. H. </a:t>
            </a:r>
            <a:r>
              <a:rPr lang="en-US" sz="1200" kern="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Khandoker</a:t>
            </a:r>
            <a:r>
              <a:rPr lang="en-US" sz="1200" kern="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C. K. </a:t>
            </a:r>
            <a:r>
              <a:rPr lang="en-US" sz="1200" kern="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Karmakar</a:t>
            </a:r>
            <a:r>
              <a:rPr lang="en-US" sz="1200" kern="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y M. </a:t>
            </a:r>
            <a:r>
              <a:rPr lang="en-US" sz="1200" kern="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Palaniswami</a:t>
            </a:r>
            <a:r>
              <a:rPr lang="en-US" sz="1200" kern="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«Interaction between sleep EEG and ECG signals during and after obstructive sleep apnea events with or without arousals», </a:t>
            </a:r>
            <a:r>
              <a:rPr lang="en-US" sz="1200" kern="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</a:t>
            </a:r>
            <a:r>
              <a:rPr lang="en-US" sz="1200" kern="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2008 Computers in Cardiology, Bologna, Italy: IEEE, </a:t>
            </a:r>
            <a:r>
              <a:rPr lang="en-US" sz="1200" kern="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sep.</a:t>
            </a:r>
            <a:r>
              <a:rPr lang="en-US" sz="1200" kern="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2008, pp. 685-688. </a:t>
            </a:r>
            <a:r>
              <a:rPr lang="en-US" sz="1200" kern="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doi</a:t>
            </a:r>
            <a:r>
              <a:rPr lang="en-US" sz="1200" kern="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10.1109/CIC.2008.4749134.</a:t>
            </a:r>
          </a:p>
          <a:p>
            <a:endParaRPr lang="en-US" sz="1200" kern="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kern="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P.-F. Lin, M.-T. Lo, J. Tsao, Y.-C. Chang, C. Lin, y Y.-L. Ho, «Correlations between the Signal Complexity of Cerebral and Cardiac Electrical Activity: A Multiscale Entropy Analysis», </a:t>
            </a:r>
            <a:r>
              <a:rPr lang="en-US" sz="1200" kern="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PLoS</a:t>
            </a:r>
            <a:r>
              <a:rPr lang="en-US" sz="1200" kern="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ONE, vol. 9, </a:t>
            </a:r>
            <a:r>
              <a:rPr lang="en-US" sz="1200" kern="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n.o</a:t>
            </a:r>
            <a:r>
              <a:rPr lang="en-US" sz="1200" kern="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2, p. e87798, </a:t>
            </a:r>
            <a:r>
              <a:rPr lang="en-US" sz="1200" kern="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feb.</a:t>
            </a:r>
            <a:r>
              <a:rPr lang="en-US" sz="1200" kern="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2014, </a:t>
            </a:r>
            <a:r>
              <a:rPr lang="en-US" sz="1200" kern="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doi</a:t>
            </a:r>
            <a:r>
              <a:rPr lang="en-US" sz="1200" kern="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10.1371/journal.pone.0087798.</a:t>
            </a:r>
          </a:p>
          <a:p>
            <a:endParaRPr lang="en-US" sz="1200" kern="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N. </a:t>
            </a:r>
            <a:r>
              <a:rPr lang="en-US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Bahador</a:t>
            </a:r>
            <a:r>
              <a:rPr lang="en-US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y J. </a:t>
            </a:r>
            <a:r>
              <a:rPr lang="en-US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Kortelainen</a:t>
            </a:r>
            <a:r>
              <a:rPr lang="en-US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«A Robust Bimodal Index Reflecting Relative Dynamics of EEG and HRV With Application in Monitoring Depth of Anesthesia», </a:t>
            </a:r>
            <a:r>
              <a:rPr lang="en-US" sz="1200" i="1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IEEE Trans. Neural Syst. </a:t>
            </a:r>
            <a:r>
              <a:rPr lang="en-US" sz="1200" i="1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Rehabil</a:t>
            </a:r>
            <a:r>
              <a:rPr lang="en-US" sz="1200" i="1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Eng.</a:t>
            </a:r>
            <a:r>
              <a:rPr lang="en-US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vol. 29, pp. 2503-2510, 2021, </a:t>
            </a:r>
            <a:r>
              <a:rPr lang="en-US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doi</a:t>
            </a:r>
            <a:r>
              <a:rPr lang="en-US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10.1109/TNSRE.2021.3128620.</a:t>
            </a:r>
          </a:p>
          <a:p>
            <a:endParaRPr lang="en-US" sz="1200" kern="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H. Abdullah, N. C.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Maddage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I.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Cosic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y D. Cvetkovic, «Cross-correlation of EEG frequency bands and heart rate variability for sleep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apnoea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classification», </a:t>
            </a:r>
            <a:r>
              <a:rPr lang="en-US" sz="12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Med. Biol. Eng. </a:t>
            </a:r>
            <a:r>
              <a:rPr lang="en-US" sz="1200" i="1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Comput</a:t>
            </a:r>
            <a:r>
              <a:rPr lang="en-US" sz="12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vol. 48,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n.</a:t>
            </a:r>
            <a:r>
              <a:rPr lang="en-US" sz="1200" baseline="300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12, pp. 1261-1269,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dic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2010,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doi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10.1007/s11517-010-0696-9.</a:t>
            </a:r>
          </a:p>
          <a:p>
            <a:endParaRPr lang="es-CO" sz="1200" kern="1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s-CO" sz="1200" kern="1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kern="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M. </a:t>
            </a:r>
            <a:r>
              <a:rPr lang="en-US" sz="1200" kern="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Ako</a:t>
            </a:r>
            <a:r>
              <a:rPr lang="en-US" sz="1200" kern="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et al., «Correlation between electroencephalography and heart rate variability during sleep», Psychiatry Clin. </a:t>
            </a:r>
            <a:r>
              <a:rPr lang="en-US" sz="1200" kern="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Neurosci</a:t>
            </a:r>
            <a:r>
              <a:rPr lang="en-US" sz="1200" kern="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., vol. 57, </a:t>
            </a:r>
            <a:r>
              <a:rPr lang="en-US" sz="1200" kern="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n.o</a:t>
            </a:r>
            <a:r>
              <a:rPr lang="en-US" sz="1200" kern="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1, pp. 59-65, </a:t>
            </a:r>
            <a:r>
              <a:rPr lang="en-US" sz="1200" kern="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feb.</a:t>
            </a:r>
            <a:r>
              <a:rPr lang="en-US" sz="1200" kern="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2003, </a:t>
            </a:r>
            <a:r>
              <a:rPr lang="en-US" sz="1200" kern="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doi</a:t>
            </a:r>
            <a:r>
              <a:rPr lang="en-US" sz="1200" kern="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10.1046/j.1440-1819.2003.01080.x.</a:t>
            </a:r>
          </a:p>
          <a:p>
            <a:endParaRPr lang="es-CO" sz="1200" kern="1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H. Abdullah, N.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Maddage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I.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Cosic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y D.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Cvetkovic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«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Brain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heart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interaction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during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sleep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healthy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sleep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apnoea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», en 2010 IEEE EMBS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Conference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Biomedical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Engineering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Sciences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(IECBES), Kuala Lumpur, Malaysia: IEEE, nov. 2010, pp. 276-280.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doi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10.1109/IECBES.2010.5742243.</a:t>
            </a:r>
          </a:p>
          <a:p>
            <a:endParaRPr lang="es-CO" sz="1200" kern="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H. Abdullah, N.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Maddage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D.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Cvetkovic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y H. Abdullah, «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Phase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synchronization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directional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coupling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between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brain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heart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during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sleep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», en 2012 IEEE-EMBS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Conference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Biomedical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Engineering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Sciences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Langkawi, Malaysia: IEEE, dic. 2012, pp. 659-663. </a:t>
            </a:r>
            <a:r>
              <a:rPr lang="es-CO" sz="1200" kern="1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doi</a:t>
            </a:r>
            <a:r>
              <a:rPr lang="es-CO" sz="12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10.1109/IECBES.2012.6498075.</a:t>
            </a:r>
          </a:p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1383CD-B0C2-59F6-2852-D088D7C4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48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148020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830AA0-0246-D1BF-884C-E32AB8DFB94A}"/>
              </a:ext>
            </a:extLst>
          </p:cNvPr>
          <p:cNvSpPr txBox="1"/>
          <p:nvPr/>
        </p:nvSpPr>
        <p:spPr>
          <a:xfrm>
            <a:off x="6871655" y="2921169"/>
            <a:ext cx="5203759" cy="1015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i="1" dirty="0">
                <a:latin typeface="Microsoft Sans Serif"/>
                <a:ea typeface="Microsoft Sans Serif"/>
                <a:cs typeface="Microsoft Sans Serif"/>
              </a:rPr>
              <a:t>¡Gracias!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43D91B-9F02-F937-C64E-7286A31D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49</a:t>
            </a:fld>
            <a:endParaRPr lang="es-CO"/>
          </a:p>
        </p:txBody>
      </p:sp>
      <p:pic>
        <p:nvPicPr>
          <p:cNvPr id="2" name="Picture 2" descr="Heart and brain being friends cartoon vector image">
            <a:extLst>
              <a:ext uri="{FF2B5EF4-FFF2-40B4-BE49-F238E27FC236}">
                <a16:creationId xmlns:a16="http://schemas.microsoft.com/office/drawing/2014/main" id="{675F1576-BBB0-8BDE-1A14-3D2A69427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81" y="1864693"/>
            <a:ext cx="5329869" cy="351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508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4C0155-755D-E853-50DA-ED6BC0D24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128" y="392259"/>
            <a:ext cx="3064497" cy="577555"/>
          </a:xfrm>
        </p:spPr>
        <p:txBody>
          <a:bodyPr>
            <a:normAutofit/>
          </a:bodyPr>
          <a:lstStyle/>
          <a:p>
            <a:r>
              <a:rPr lang="es-ES" dirty="0"/>
              <a:t>Presentación del contexto y justificación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51DF10-69BC-6C07-D4B8-2C1052D99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5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B00410D-0FCB-6BD0-7990-97D1D448376F}"/>
              </a:ext>
            </a:extLst>
          </p:cNvPr>
          <p:cNvSpPr txBox="1"/>
          <p:nvPr/>
        </p:nvSpPr>
        <p:spPr>
          <a:xfrm>
            <a:off x="262280" y="869382"/>
            <a:ext cx="119297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¿Por qué estudiar la relación cerebro-corazón durante la anestesia?</a:t>
            </a:r>
            <a:endParaRPr lang="es-ES" sz="3200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1B8107EB-6685-2DA9-5D41-776B371782AD}"/>
              </a:ext>
            </a:extLst>
          </p:cNvPr>
          <p:cNvGrpSpPr/>
          <p:nvPr/>
        </p:nvGrpSpPr>
        <p:grpSpPr>
          <a:xfrm>
            <a:off x="1133475" y="3551382"/>
            <a:ext cx="9925050" cy="1649354"/>
            <a:chOff x="1088403" y="4377147"/>
            <a:chExt cx="9925050" cy="1649354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B3643534-9C5F-A8A8-60CC-4D98C8B1F248}"/>
                </a:ext>
              </a:extLst>
            </p:cNvPr>
            <p:cNvGrpSpPr/>
            <p:nvPr/>
          </p:nvGrpSpPr>
          <p:grpSpPr>
            <a:xfrm>
              <a:off x="1088403" y="4377147"/>
              <a:ext cx="9925050" cy="1200329"/>
              <a:chOff x="952500" y="4377147"/>
              <a:chExt cx="9925050" cy="1200329"/>
            </a:xfrm>
          </p:grpSpPr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146A623F-20B1-6ABA-A581-4223AEBD9E4B}"/>
                  </a:ext>
                </a:extLst>
              </p:cNvPr>
              <p:cNvSpPr txBox="1"/>
              <p:nvPr/>
            </p:nvSpPr>
            <p:spPr>
              <a:xfrm>
                <a:off x="3412503" y="4805809"/>
                <a:ext cx="2133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CO" sz="1800" dirty="0"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retos significativos</a:t>
                </a:r>
                <a:endParaRPr lang="es-ES" dirty="0"/>
              </a:p>
            </p:txBody>
          </p:sp>
          <p:grpSp>
            <p:nvGrpSpPr>
              <p:cNvPr id="24" name="Grupo 23">
                <a:extLst>
                  <a:ext uri="{FF2B5EF4-FFF2-40B4-BE49-F238E27FC236}">
                    <a16:creationId xmlns:a16="http://schemas.microsoft.com/office/drawing/2014/main" id="{3D729F9D-93E1-0447-DFFC-EC48B2D20E43}"/>
                  </a:ext>
                </a:extLst>
              </p:cNvPr>
              <p:cNvGrpSpPr/>
              <p:nvPr/>
            </p:nvGrpSpPr>
            <p:grpSpPr>
              <a:xfrm>
                <a:off x="952500" y="4377147"/>
                <a:ext cx="9925050" cy="1200329"/>
                <a:chOff x="1028700" y="3891372"/>
                <a:chExt cx="9925050" cy="1200329"/>
              </a:xfrm>
            </p:grpSpPr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47FFCFCD-29C3-4E4B-4491-00639426E53C}"/>
                    </a:ext>
                  </a:extLst>
                </p:cNvPr>
                <p:cNvSpPr txBox="1"/>
                <p:nvPr/>
              </p:nvSpPr>
              <p:spPr>
                <a:xfrm>
                  <a:off x="1028700" y="4320035"/>
                  <a:ext cx="18478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s-CO" sz="1800" b="1" dirty="0">
                      <a:effectLst/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Anestesiólogos</a:t>
                  </a:r>
                  <a:endParaRPr lang="es-CO" sz="1800" dirty="0"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  <p:cxnSp>
              <p:nvCxnSpPr>
                <p:cNvPr id="15" name="Conector recto de flecha 14">
                  <a:extLst>
                    <a:ext uri="{FF2B5EF4-FFF2-40B4-BE49-F238E27FC236}">
                      <a16:creationId xmlns:a16="http://schemas.microsoft.com/office/drawing/2014/main" id="{133A15B1-20A8-71B8-EA41-C777F02760DD}"/>
                    </a:ext>
                  </a:extLst>
                </p:cNvPr>
                <p:cNvCxnSpPr/>
                <p:nvPr/>
              </p:nvCxnSpPr>
              <p:spPr>
                <a:xfrm>
                  <a:off x="2876550" y="4504701"/>
                  <a:ext cx="583578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de flecha 18">
                  <a:extLst>
                    <a:ext uri="{FF2B5EF4-FFF2-40B4-BE49-F238E27FC236}">
                      <a16:creationId xmlns:a16="http://schemas.microsoft.com/office/drawing/2014/main" id="{400752C4-5002-119F-74C3-930F0539E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22303" y="4504701"/>
                  <a:ext cx="654672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CuadroTexto 21">
                  <a:extLst>
                    <a:ext uri="{FF2B5EF4-FFF2-40B4-BE49-F238E27FC236}">
                      <a16:creationId xmlns:a16="http://schemas.microsoft.com/office/drawing/2014/main" id="{27D96144-E994-ECB4-CFD5-9BE6315D8B2A}"/>
                    </a:ext>
                  </a:extLst>
                </p:cNvPr>
                <p:cNvSpPr txBox="1"/>
                <p:nvPr/>
              </p:nvSpPr>
              <p:spPr>
                <a:xfrm>
                  <a:off x="6581777" y="3891372"/>
                  <a:ext cx="4371973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s-CO" sz="1800" dirty="0">
                      <a:effectLst/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Tomar decisiones rápidas</a:t>
                  </a:r>
                  <a:endParaRPr lang="es-CO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s-CO" dirty="0"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E</a:t>
                  </a:r>
                  <a:r>
                    <a:rPr lang="es-CO" sz="1800" dirty="0">
                      <a:effectLst/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valuar la salud del paciente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s-CO" dirty="0"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A</a:t>
                  </a:r>
                  <a:r>
                    <a:rPr lang="es-CO" sz="1800" dirty="0">
                      <a:effectLst/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justar la anestesia </a:t>
                  </a:r>
                  <a:endParaRPr lang="es-CO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s-CO" sz="1800" dirty="0">
                      <a:effectLst/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Anticipar posibles complicaciones </a:t>
                  </a:r>
                  <a:endParaRPr lang="es-ES" dirty="0"/>
                </a:p>
              </p:txBody>
            </p:sp>
          </p:grpSp>
        </p:grpSp>
        <p:pic>
          <p:nvPicPr>
            <p:cNvPr id="5122" name="Picture 2" descr="Actuar rápido salva tu vida tras un infarto cerebral | El Imparcial de  Oaxaca">
              <a:extLst>
                <a:ext uri="{FF2B5EF4-FFF2-40B4-BE49-F238E27FC236}">
                  <a16:creationId xmlns:a16="http://schemas.microsoft.com/office/drawing/2014/main" id="{96C39513-8942-101A-2C00-926F5F7B36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853" y="5190418"/>
              <a:ext cx="1504950" cy="836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0D70B4E-7F3D-F5DA-0738-59E21C5EA878}"/>
              </a:ext>
            </a:extLst>
          </p:cNvPr>
          <p:cNvGrpSpPr/>
          <p:nvPr/>
        </p:nvGrpSpPr>
        <p:grpSpPr>
          <a:xfrm>
            <a:off x="6466197" y="4684012"/>
            <a:ext cx="5266051" cy="1647361"/>
            <a:chOff x="6471303" y="1084618"/>
            <a:chExt cx="5266051" cy="1647361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90AA9E16-352F-6C68-7D62-5B6A72B1DDBC}"/>
                </a:ext>
              </a:extLst>
            </p:cNvPr>
            <p:cNvGrpSpPr/>
            <p:nvPr/>
          </p:nvGrpSpPr>
          <p:grpSpPr>
            <a:xfrm>
              <a:off x="8001000" y="1084618"/>
              <a:ext cx="3736354" cy="1647361"/>
              <a:chOff x="7941297" y="1414556"/>
              <a:chExt cx="3736354" cy="1647361"/>
            </a:xfrm>
          </p:grpSpPr>
          <p:cxnSp>
            <p:nvCxnSpPr>
              <p:cNvPr id="26" name="Conector recto de flecha 25">
                <a:extLst>
                  <a:ext uri="{FF2B5EF4-FFF2-40B4-BE49-F238E27FC236}">
                    <a16:creationId xmlns:a16="http://schemas.microsoft.com/office/drawing/2014/main" id="{97E3FA40-5BB0-A959-A111-0EF735FD66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43950" y="1414556"/>
                <a:ext cx="0" cy="373981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349F2068-B2D0-AE9A-47B6-01202356ADFF}"/>
                  </a:ext>
                </a:extLst>
              </p:cNvPr>
              <p:cNvSpPr txBox="1"/>
              <p:nvPr/>
            </p:nvSpPr>
            <p:spPr>
              <a:xfrm>
                <a:off x="7941297" y="1861588"/>
                <a:ext cx="373635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Hipotensión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Arritmias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Complicaciones hematológicas </a:t>
                </a:r>
              </a:p>
              <a:p>
                <a:endParaRPr lang="es-CO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pic>
          <p:nvPicPr>
            <p:cNvPr id="5124" name="Picture 4" descr="Signos vitales: MedlinePlus en español">
              <a:extLst>
                <a:ext uri="{FF2B5EF4-FFF2-40B4-BE49-F238E27FC236}">
                  <a16:creationId xmlns:a16="http://schemas.microsoft.com/office/drawing/2014/main" id="{91FC9404-3609-1F4B-1E5C-68B655A24E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1303" y="1578270"/>
              <a:ext cx="1388097" cy="925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648D8725-5A04-6689-F985-0FCA030E92F5}"/>
              </a:ext>
            </a:extLst>
          </p:cNvPr>
          <p:cNvGrpSpPr/>
          <p:nvPr/>
        </p:nvGrpSpPr>
        <p:grpSpPr>
          <a:xfrm>
            <a:off x="1133475" y="2151389"/>
            <a:ext cx="8517121" cy="1367435"/>
            <a:chOff x="1088403" y="3043063"/>
            <a:chExt cx="8517121" cy="1367435"/>
          </a:xfrm>
        </p:grpSpPr>
        <p:grpSp>
          <p:nvGrpSpPr>
            <p:cNvPr id="35" name="Grupo 34">
              <a:extLst>
                <a:ext uri="{FF2B5EF4-FFF2-40B4-BE49-F238E27FC236}">
                  <a16:creationId xmlns:a16="http://schemas.microsoft.com/office/drawing/2014/main" id="{219BEEE3-3E00-A120-7E0B-2E5E657BA554}"/>
                </a:ext>
              </a:extLst>
            </p:cNvPr>
            <p:cNvGrpSpPr/>
            <p:nvPr/>
          </p:nvGrpSpPr>
          <p:grpSpPr>
            <a:xfrm>
              <a:off x="1088403" y="3043063"/>
              <a:ext cx="8517121" cy="962444"/>
              <a:chOff x="1088403" y="3043063"/>
              <a:chExt cx="8517121" cy="962444"/>
            </a:xfrm>
          </p:grpSpPr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7517FB33-1592-7800-4C4D-5EA58539E28F}"/>
                  </a:ext>
                </a:extLst>
              </p:cNvPr>
              <p:cNvSpPr txBox="1"/>
              <p:nvPr/>
            </p:nvSpPr>
            <p:spPr>
              <a:xfrm>
                <a:off x="1088403" y="3043063"/>
                <a:ext cx="81153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CO" sz="1800" dirty="0"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Se necesitan </a:t>
                </a:r>
                <a:r>
                  <a:rPr lang="es-CO" sz="1800" b="1" dirty="0"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conocimientos</a:t>
                </a:r>
                <a:r>
                  <a:rPr lang="es-CO" sz="1800" dirty="0"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más </a:t>
                </a:r>
                <a:r>
                  <a:rPr lang="es-CO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específico</a:t>
                </a:r>
                <a:r>
                  <a:rPr lang="es-CO" sz="1800" dirty="0"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 sobre la anestesia. </a:t>
                </a:r>
              </a:p>
            </p:txBody>
          </p:sp>
          <p:graphicFrame>
            <p:nvGraphicFramePr>
              <p:cNvPr id="32" name="Diagrama 31">
                <a:extLst>
                  <a:ext uri="{FF2B5EF4-FFF2-40B4-BE49-F238E27FC236}">
                    <a16:creationId xmlns:a16="http://schemas.microsoft.com/office/drawing/2014/main" id="{C7EEDB4D-BDD5-0A7F-311A-66C75206C62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40346003"/>
                  </p:ext>
                </p:extLst>
              </p:nvPr>
            </p:nvGraphicFramePr>
            <p:xfrm>
              <a:off x="3067831" y="3693639"/>
              <a:ext cx="6537693" cy="3118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0F007497-2249-6AC3-4716-848BFD070D4F}"/>
                  </a:ext>
                </a:extLst>
              </p:cNvPr>
              <p:cNvSpPr txBox="1"/>
              <p:nvPr/>
            </p:nvSpPr>
            <p:spPr>
              <a:xfrm>
                <a:off x="5060327" y="3431701"/>
                <a:ext cx="2721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Procedimientos quirúrgicos </a:t>
                </a:r>
              </a:p>
            </p:txBody>
          </p:sp>
        </p:grpSp>
        <p:pic>
          <p:nvPicPr>
            <p:cNvPr id="5126" name="Picture 6" descr="un cerebro en una bombilla simboliza una idea 2170370 Vector en Vecteezy">
              <a:extLst>
                <a:ext uri="{FF2B5EF4-FFF2-40B4-BE49-F238E27FC236}">
                  <a16:creationId xmlns:a16="http://schemas.microsoft.com/office/drawing/2014/main" id="{06416BAE-1050-0BF3-33B4-16AB444FB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978" y="3381799"/>
              <a:ext cx="1028699" cy="1028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071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6245DCA-CCA4-358D-862D-58CCE7AE4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50</a:t>
            </a:fld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F953934-C6F8-62EC-D6A8-34DE38E6F44B}"/>
              </a:ext>
            </a:extLst>
          </p:cNvPr>
          <p:cNvSpPr txBox="1"/>
          <p:nvPr/>
        </p:nvSpPr>
        <p:spPr>
          <a:xfrm>
            <a:off x="5908406" y="1500211"/>
            <a:ext cx="2153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Juandiego</a:t>
            </a:r>
            <a:r>
              <a:rPr lang="es-ES" dirty="0"/>
              <a:t> Saavedra</a:t>
            </a:r>
          </a:p>
          <a:p>
            <a:r>
              <a:rPr lang="es-ES" dirty="0"/>
              <a:t>Natalia Valencia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3896026-C8D1-1DCD-20B7-2C6A69268482}"/>
              </a:ext>
            </a:extLst>
          </p:cNvPr>
          <p:cNvSpPr txBox="1"/>
          <p:nvPr/>
        </p:nvSpPr>
        <p:spPr>
          <a:xfrm>
            <a:off x="2614612" y="637094"/>
            <a:ext cx="3048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Rastanty Cortez" panose="020F0502020204030204" pitchFamily="2" charset="0"/>
                <a:ea typeface="Roboto" panose="02000000000000000000" pitchFamily="2" charset="0"/>
                <a:cs typeface="Roboto" panose="02000000000000000000" pitchFamily="2" charset="0"/>
              </a:rPr>
              <a:t>Reconocimiento: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2E6E3A-0A9A-37EF-F1C4-29AC67DEB2D5}"/>
              </a:ext>
            </a:extLst>
          </p:cNvPr>
          <p:cNvSpPr txBox="1"/>
          <p:nvPr/>
        </p:nvSpPr>
        <p:spPr>
          <a:xfrm>
            <a:off x="2695575" y="2634859"/>
            <a:ext cx="3429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Rastanty Cortez" panose="020F0502020204030204" pitchFamily="2" charset="0"/>
                <a:ea typeface="Roboto" panose="02000000000000000000" pitchFamily="2" charset="0"/>
                <a:cs typeface="Roboto" panose="02000000000000000000" pitchFamily="2" charset="0"/>
              </a:rPr>
              <a:t>Agradecimientos: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787879-B8D0-ACFE-E600-CFF9503ECC1C}"/>
              </a:ext>
            </a:extLst>
          </p:cNvPr>
          <p:cNvSpPr txBox="1"/>
          <p:nvPr/>
        </p:nvSpPr>
        <p:spPr>
          <a:xfrm>
            <a:off x="5885754" y="2664246"/>
            <a:ext cx="73247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Dios y a la vida</a:t>
            </a:r>
          </a:p>
          <a:p>
            <a:r>
              <a:rPr lang="es-ES" dirty="0"/>
              <a:t>Rosario Ruiz Gómez y Alfonso Muñoz Fernández</a:t>
            </a:r>
          </a:p>
          <a:p>
            <a:r>
              <a:rPr lang="es-ES" dirty="0"/>
              <a:t>Maritza Muñoz Ruiz</a:t>
            </a:r>
          </a:p>
          <a:p>
            <a:r>
              <a:rPr lang="es-ES" dirty="0"/>
              <a:t>Fabian Muñoz Ruiz</a:t>
            </a:r>
          </a:p>
          <a:p>
            <a:r>
              <a:rPr lang="es-ES" dirty="0"/>
              <a:t>Santiago Muñoz Ruiz </a:t>
            </a:r>
          </a:p>
          <a:p>
            <a:r>
              <a:rPr lang="es-ES" dirty="0"/>
              <a:t>Miguel Ángel Ruiz</a:t>
            </a:r>
          </a:p>
          <a:p>
            <a:r>
              <a:rPr lang="es-ES" dirty="0"/>
              <a:t>Natalia Muñoz Ruiz</a:t>
            </a:r>
          </a:p>
          <a:p>
            <a:r>
              <a:rPr lang="es-ES" dirty="0" err="1"/>
              <a:t>Royne</a:t>
            </a:r>
            <a:r>
              <a:rPr lang="es-ES" dirty="0"/>
              <a:t> Ospina Gómez</a:t>
            </a:r>
          </a:p>
          <a:p>
            <a:r>
              <a:rPr lang="es-ES" dirty="0"/>
              <a:t>Fabio García</a:t>
            </a:r>
          </a:p>
          <a:p>
            <a:r>
              <a:rPr lang="es-ES" dirty="0"/>
              <a:t>Marisol Medina</a:t>
            </a:r>
          </a:p>
          <a:p>
            <a:r>
              <a:rPr lang="es-ES" dirty="0"/>
              <a:t>Sebastián Cerón Muñoz </a:t>
            </a:r>
          </a:p>
          <a:p>
            <a:r>
              <a:rPr lang="es-ES" dirty="0"/>
              <a:t>Valerie García</a:t>
            </a:r>
          </a:p>
          <a:p>
            <a:r>
              <a:rPr lang="es-ES" dirty="0"/>
              <a:t>Mía</a:t>
            </a:r>
          </a:p>
          <a:p>
            <a:r>
              <a:rPr lang="es-ES" dirty="0"/>
              <a:t>Y toda mi familia…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A00022B-8B64-F399-F7A7-9AFFF68B2B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3" t="10873" r="16423" b="19126"/>
          <a:stretch/>
        </p:blipFill>
        <p:spPr>
          <a:xfrm>
            <a:off x="3333402" y="3650522"/>
            <a:ext cx="1914525" cy="199776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714F3F8-F35C-9587-3B03-9CE21A26E358}"/>
              </a:ext>
            </a:extLst>
          </p:cNvPr>
          <p:cNvSpPr txBox="1"/>
          <p:nvPr/>
        </p:nvSpPr>
        <p:spPr>
          <a:xfrm>
            <a:off x="381000" y="504063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Agradecimientos</a:t>
            </a:r>
          </a:p>
        </p:txBody>
      </p:sp>
      <p:pic>
        <p:nvPicPr>
          <p:cNvPr id="2050" name="Picture 2" descr="Diseño PNG Y SVG De Dibujos Animados Lindo Cerebro Ganador Para Camisetas">
            <a:extLst>
              <a:ext uri="{FF2B5EF4-FFF2-40B4-BE49-F238E27FC236}">
                <a16:creationId xmlns:a16="http://schemas.microsoft.com/office/drawing/2014/main" id="{6F0A67E6-0B1D-13C2-F7C9-C6958CE0EE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6" b="15227"/>
          <a:stretch/>
        </p:blipFill>
        <p:spPr bwMode="auto">
          <a:xfrm>
            <a:off x="3333402" y="1447800"/>
            <a:ext cx="1865739" cy="1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84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6245DCA-CCA4-358D-862D-58CCE7AE4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51</a:t>
            </a:fld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102F7FF-551E-E8C8-E1A4-43DCB5CA0E18}"/>
              </a:ext>
            </a:extLst>
          </p:cNvPr>
          <p:cNvSpPr txBox="1"/>
          <p:nvPr/>
        </p:nvSpPr>
        <p:spPr>
          <a:xfrm>
            <a:off x="3048000" y="2431884"/>
            <a:ext cx="3429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Rastanty Cortez" panose="020F0502020204030204" pitchFamily="2" charset="0"/>
                <a:ea typeface="Roboto" panose="02000000000000000000" pitchFamily="2" charset="0"/>
                <a:cs typeface="Roboto" panose="02000000000000000000" pitchFamily="2" charset="0"/>
              </a:rPr>
              <a:t>Agradecimientos: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8BF73D-D566-CFB1-8524-4C1B04D1F5E9}"/>
              </a:ext>
            </a:extLst>
          </p:cNvPr>
          <p:cNvSpPr txBox="1"/>
          <p:nvPr/>
        </p:nvSpPr>
        <p:spPr>
          <a:xfrm>
            <a:off x="6477000" y="3539998"/>
            <a:ext cx="2990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Camilo Sarmiento</a:t>
            </a:r>
          </a:p>
          <a:p>
            <a:r>
              <a:rPr lang="es-ES" dirty="0"/>
              <a:t>Carlos Felipe Ordoñez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6C4F7FE-E0F3-BE81-5A17-0C70A278B99B}"/>
              </a:ext>
            </a:extLst>
          </p:cNvPr>
          <p:cNvSpPr txBox="1"/>
          <p:nvPr/>
        </p:nvSpPr>
        <p:spPr>
          <a:xfrm>
            <a:off x="6477000" y="1810616"/>
            <a:ext cx="2990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Ennio Idrobo Ávila</a:t>
            </a:r>
          </a:p>
          <a:p>
            <a:r>
              <a:rPr lang="es-ES" dirty="0"/>
              <a:t>Rubiel Vargas Cañas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6CF7404-7B4C-69D7-2DD6-5693EB1E7AC7}"/>
              </a:ext>
            </a:extLst>
          </p:cNvPr>
          <p:cNvSpPr txBox="1"/>
          <p:nvPr/>
        </p:nvSpPr>
        <p:spPr>
          <a:xfrm>
            <a:off x="3048000" y="579783"/>
            <a:ext cx="3429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Rastanty Cortez" panose="020F0502020204030204" pitchFamily="2" charset="0"/>
                <a:ea typeface="Roboto" panose="02000000000000000000" pitchFamily="2" charset="0"/>
                <a:cs typeface="Roboto" panose="02000000000000000000" pitchFamily="2" charset="0"/>
              </a:rPr>
              <a:t>Agradecimientos: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A966F1-7953-1FF5-DB61-5B850908B66C}"/>
              </a:ext>
            </a:extLst>
          </p:cNvPr>
          <p:cNvSpPr txBox="1"/>
          <p:nvPr/>
        </p:nvSpPr>
        <p:spPr>
          <a:xfrm>
            <a:off x="3048000" y="4083567"/>
            <a:ext cx="3429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Rastanty Cortez" panose="020F0502020204030204" pitchFamily="2" charset="0"/>
                <a:ea typeface="Roboto" panose="02000000000000000000" pitchFamily="2" charset="0"/>
                <a:cs typeface="Roboto" panose="02000000000000000000" pitchFamily="2" charset="0"/>
              </a:rPr>
              <a:t>Agradecimientos: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B869B3-E432-25CA-00A6-98CDD1893C0E}"/>
              </a:ext>
            </a:extLst>
          </p:cNvPr>
          <p:cNvSpPr txBox="1"/>
          <p:nvPr/>
        </p:nvSpPr>
        <p:spPr>
          <a:xfrm>
            <a:off x="6477000" y="5191681"/>
            <a:ext cx="35147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María Luisa Muñoz </a:t>
            </a:r>
          </a:p>
          <a:p>
            <a:r>
              <a:rPr lang="es-ES" dirty="0"/>
              <a:t>María Mercedes Quintero</a:t>
            </a:r>
          </a:p>
          <a:p>
            <a:r>
              <a:rPr lang="es-ES" dirty="0"/>
              <a:t>José Sebastián Ojeda</a:t>
            </a:r>
          </a:p>
        </p:txBody>
      </p:sp>
      <p:pic>
        <p:nvPicPr>
          <p:cNvPr id="1026" name="Picture 2" descr="Descarga Vector De Cerebro Corazón Divertido Día De San Valentín Dibujos  Animados">
            <a:extLst>
              <a:ext uri="{FF2B5EF4-FFF2-40B4-BE49-F238E27FC236}">
                <a16:creationId xmlns:a16="http://schemas.microsoft.com/office/drawing/2014/main" id="{9674B781-5D20-7A8F-1A7D-9A8B58971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984" y="5191681"/>
            <a:ext cx="2072523" cy="121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 descr="Forma&#10;&#10;Descripción generada automáticamente">
            <a:extLst>
              <a:ext uri="{FF2B5EF4-FFF2-40B4-BE49-F238E27FC236}">
                <a16:creationId xmlns:a16="http://schemas.microsoft.com/office/drawing/2014/main" id="{C8DA9E1E-183C-AD6D-9561-2BF3B8994C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4" b="16924"/>
          <a:stretch/>
        </p:blipFill>
        <p:spPr>
          <a:xfrm>
            <a:off x="3885313" y="3314679"/>
            <a:ext cx="1425694" cy="1015663"/>
          </a:xfrm>
          <a:prstGeom prst="rect">
            <a:avLst/>
          </a:prstGeom>
        </p:spPr>
      </p:pic>
      <p:pic>
        <p:nvPicPr>
          <p:cNvPr id="21" name="Imagen 20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29B46FE2-1F9C-9F87-7AF3-237FB7968E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6" b="17873"/>
          <a:stretch/>
        </p:blipFill>
        <p:spPr>
          <a:xfrm>
            <a:off x="3604345" y="1595446"/>
            <a:ext cx="2101130" cy="1076673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92B21C59-800E-77EC-214E-B10ED06A70C1}"/>
              </a:ext>
            </a:extLst>
          </p:cNvPr>
          <p:cNvSpPr txBox="1"/>
          <p:nvPr/>
        </p:nvSpPr>
        <p:spPr>
          <a:xfrm>
            <a:off x="381000" y="504063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Agradecimientos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03FBE2E1-9CE9-3CC3-9F14-73709828ED2E}"/>
              </a:ext>
            </a:extLst>
          </p:cNvPr>
          <p:cNvSpPr txBox="1"/>
          <p:nvPr/>
        </p:nvSpPr>
        <p:spPr>
          <a:xfrm rot="1149294">
            <a:off x="3728641" y="6050959"/>
            <a:ext cx="1575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Materias de la U</a:t>
            </a:r>
          </a:p>
        </p:txBody>
      </p:sp>
    </p:spTree>
    <p:extLst>
      <p:ext uri="{BB962C8B-B14F-4D97-AF65-F5344CB8AC3E}">
        <p14:creationId xmlns:p14="http://schemas.microsoft.com/office/powerpoint/2010/main" val="294592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4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BB9C61-00BA-6554-566D-01F91B06A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363167"/>
            <a:ext cx="3064497" cy="577555"/>
          </a:xfrm>
        </p:spPr>
        <p:txBody>
          <a:bodyPr/>
          <a:lstStyle/>
          <a:p>
            <a:r>
              <a:rPr lang="es-ES" dirty="0"/>
              <a:t>Presentación del contexto y justificación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915394-970D-EB72-0B8D-3FB8B194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6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5D4E0BB-B3EB-FF31-B435-997648863BEB}"/>
              </a:ext>
            </a:extLst>
          </p:cNvPr>
          <p:cNvSpPr txBox="1"/>
          <p:nvPr/>
        </p:nvSpPr>
        <p:spPr>
          <a:xfrm>
            <a:off x="390524" y="919419"/>
            <a:ext cx="81438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Datos importantes sobre la anestesia</a:t>
            </a:r>
            <a:endParaRPr lang="es-ES" sz="3600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717AF0A6-A215-49C1-4EF4-506417ED7914}"/>
              </a:ext>
            </a:extLst>
          </p:cNvPr>
          <p:cNvGrpSpPr/>
          <p:nvPr/>
        </p:nvGrpSpPr>
        <p:grpSpPr>
          <a:xfrm>
            <a:off x="1824479" y="5304102"/>
            <a:ext cx="8723167" cy="646331"/>
            <a:chOff x="1824479" y="5304102"/>
            <a:chExt cx="8723167" cy="646331"/>
          </a:xfrm>
        </p:grpSpPr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AF963525-7ED1-4D10-915F-2369A8295EF8}"/>
                </a:ext>
              </a:extLst>
            </p:cNvPr>
            <p:cNvSpPr txBox="1"/>
            <p:nvPr/>
          </p:nvSpPr>
          <p:spPr>
            <a:xfrm>
              <a:off x="4451646" y="5304102"/>
              <a:ext cx="6096000" cy="6463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CO" b="1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En Colombia…</a:t>
              </a:r>
            </a:p>
            <a:p>
              <a:r>
                <a:rPr lang="es-CO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un anestesiólogo por cada 22.000 habitantes</a:t>
              </a:r>
              <a:endPara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FA12AB4B-140B-F2FF-1ECD-FA9D2D34C97F}"/>
                </a:ext>
              </a:extLst>
            </p:cNvPr>
            <p:cNvSpPr txBox="1"/>
            <p:nvPr/>
          </p:nvSpPr>
          <p:spPr>
            <a:xfrm>
              <a:off x="1824479" y="5304102"/>
              <a:ext cx="1359942" cy="3460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s-ES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Impacto</a:t>
              </a:r>
            </a:p>
          </p:txBody>
        </p: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76EF9062-91D1-053E-9BA1-AD7ABC20EDB2}"/>
                </a:ext>
              </a:extLst>
            </p:cNvPr>
            <p:cNvCxnSpPr>
              <a:cxnSpLocks/>
            </p:cNvCxnSpPr>
            <p:nvPr/>
          </p:nvCxnSpPr>
          <p:spPr>
            <a:xfrm>
              <a:off x="3455022" y="5467805"/>
              <a:ext cx="64158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A1B670EB-CFEA-932A-2908-53EF8F911636}"/>
              </a:ext>
            </a:extLst>
          </p:cNvPr>
          <p:cNvGrpSpPr/>
          <p:nvPr/>
        </p:nvGrpSpPr>
        <p:grpSpPr>
          <a:xfrm>
            <a:off x="1242388" y="3283453"/>
            <a:ext cx="10206744" cy="1477328"/>
            <a:chOff x="1242388" y="3283453"/>
            <a:chExt cx="10206744" cy="1477328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288B64EF-CAA0-0C6F-6EF3-DEFF1265F516}"/>
                </a:ext>
              </a:extLst>
            </p:cNvPr>
            <p:cNvSpPr txBox="1"/>
            <p:nvPr/>
          </p:nvSpPr>
          <p:spPr>
            <a:xfrm>
              <a:off x="1242388" y="3641917"/>
              <a:ext cx="25241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s-CO" sz="1800" b="1" kern="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Administración</a:t>
              </a:r>
            </a:p>
          </p:txBody>
        </p:sp>
        <p:pic>
          <p:nvPicPr>
            <p:cNvPr id="1026" name="Picture 2" descr="La anestesia general afecta menos al funcionamiento del cerebro que otros  factores de riesgo de los pacientes">
              <a:extLst>
                <a:ext uri="{FF2B5EF4-FFF2-40B4-BE49-F238E27FC236}">
                  <a16:creationId xmlns:a16="http://schemas.microsoft.com/office/drawing/2014/main" id="{473BFD78-DFA7-6B0A-9F30-3532A37FA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413" y="3368169"/>
              <a:ext cx="1781175" cy="1187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C2658F9A-701F-A8B7-1DD7-A7059015C9CC}"/>
                </a:ext>
              </a:extLst>
            </p:cNvPr>
            <p:cNvSpPr txBox="1"/>
            <p:nvPr/>
          </p:nvSpPr>
          <p:spPr>
            <a:xfrm>
              <a:off x="6397396" y="3283453"/>
              <a:ext cx="5051736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b="1" kern="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</a:t>
              </a:r>
              <a:r>
                <a:rPr lang="es-CO" sz="1800" b="1" kern="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ntravenosa: </a:t>
              </a:r>
              <a:r>
                <a:rPr lang="es-CO" sz="1800" kern="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Propofol, Dexmedetomidina y Ketamina</a:t>
              </a:r>
              <a:endParaRPr lang="es-CO" kern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es-CO" sz="1800" kern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sz="1800" b="1" kern="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Inhalación: </a:t>
              </a:r>
              <a:r>
                <a:rPr lang="es-CO" sz="1800" kern="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Sevoflurano, Isoflurano, Desflurano y Óxido nitroso</a:t>
              </a:r>
              <a:endParaRPr lang="es-E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96E96720-3731-71FB-F7C2-9644D0F7B6CC}"/>
                </a:ext>
              </a:extLst>
            </p:cNvPr>
            <p:cNvCxnSpPr>
              <a:cxnSpLocks/>
            </p:cNvCxnSpPr>
            <p:nvPr/>
          </p:nvCxnSpPr>
          <p:spPr>
            <a:xfrm>
              <a:off x="3455022" y="3817286"/>
              <a:ext cx="64158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60AD33A0-1FC7-19C7-1B14-AA6C0C09D44E}"/>
              </a:ext>
            </a:extLst>
          </p:cNvPr>
          <p:cNvGrpSpPr/>
          <p:nvPr/>
        </p:nvGrpSpPr>
        <p:grpSpPr>
          <a:xfrm>
            <a:off x="1045197" y="1889991"/>
            <a:ext cx="7180144" cy="1006116"/>
            <a:chOff x="1026147" y="1889990"/>
            <a:chExt cx="7180144" cy="1006116"/>
          </a:xfrm>
        </p:grpSpPr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69EDE5D8-59D0-36D1-C9A3-511749C379A3}"/>
                </a:ext>
              </a:extLst>
            </p:cNvPr>
            <p:cNvSpPr txBox="1"/>
            <p:nvPr/>
          </p:nvSpPr>
          <p:spPr>
            <a:xfrm>
              <a:off x="1026147" y="2108393"/>
              <a:ext cx="22599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b="1" kern="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</a:t>
              </a:r>
              <a:r>
                <a:rPr lang="es-CO" sz="1800" b="1" kern="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ipos de anestesia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7615EB54-97A6-98CB-7648-2D2CC1F66879}"/>
                </a:ext>
              </a:extLst>
            </p:cNvPr>
            <p:cNvSpPr txBox="1"/>
            <p:nvPr/>
          </p:nvSpPr>
          <p:spPr>
            <a:xfrm>
              <a:off x="6378346" y="1889990"/>
              <a:ext cx="182794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sz="1800" kern="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Regional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sz="1800" kern="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Local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b="1" i="1" kern="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</a:t>
              </a:r>
              <a:r>
                <a:rPr lang="es-CO" sz="1800" b="1" i="1" kern="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eneral</a:t>
              </a:r>
              <a:endParaRPr lang="es-ES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967EA2D7-7B7A-CBBA-2396-BD812D65CD67}"/>
                </a:ext>
              </a:extLst>
            </p:cNvPr>
            <p:cNvCxnSpPr>
              <a:cxnSpLocks/>
            </p:cNvCxnSpPr>
            <p:nvPr/>
          </p:nvCxnSpPr>
          <p:spPr>
            <a:xfrm>
              <a:off x="3455022" y="2295753"/>
              <a:ext cx="64158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Imagen 13" descr="Escala de tiempo&#10;&#10;Descripción generada automáticamente">
              <a:extLst>
                <a:ext uri="{FF2B5EF4-FFF2-40B4-BE49-F238E27FC236}">
                  <a16:creationId xmlns:a16="http://schemas.microsoft.com/office/drawing/2014/main" id="{772B13EA-5647-1BB0-2D4A-FB13B23708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4" t="56916" r="22001" b="4223"/>
            <a:stretch/>
          </p:blipFill>
          <p:spPr>
            <a:xfrm>
              <a:off x="4356413" y="2011338"/>
              <a:ext cx="1623001" cy="884768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8188524-96BB-B81A-E6AE-E287230677CA}"/>
              </a:ext>
            </a:extLst>
          </p:cNvPr>
          <p:cNvSpPr txBox="1"/>
          <p:nvPr/>
        </p:nvSpPr>
        <p:spPr>
          <a:xfrm>
            <a:off x="8175163" y="24310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Cirugía</a:t>
            </a:r>
            <a:endParaRPr lang="es-ES" sz="1800" b="1" dirty="0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0E7A69E-F183-185D-7066-FC34E6AEF8DA}"/>
              </a:ext>
            </a:extLst>
          </p:cNvPr>
          <p:cNvCxnSpPr>
            <a:cxnSpLocks/>
          </p:cNvCxnSpPr>
          <p:nvPr/>
        </p:nvCxnSpPr>
        <p:spPr>
          <a:xfrm>
            <a:off x="7688533" y="2638488"/>
            <a:ext cx="48663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31E2298-CB9E-3EAF-7E44-9C72A8496069}"/>
              </a:ext>
            </a:extLst>
          </p:cNvPr>
          <p:cNvGrpSpPr/>
          <p:nvPr/>
        </p:nvGrpSpPr>
        <p:grpSpPr>
          <a:xfrm>
            <a:off x="5998464" y="2752867"/>
            <a:ext cx="5311544" cy="1915886"/>
            <a:chOff x="6397396" y="2790888"/>
            <a:chExt cx="5311544" cy="1915886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FDD3D801-D9E2-88D8-0A68-E344AE0FA978}"/>
                </a:ext>
              </a:extLst>
            </p:cNvPr>
            <p:cNvSpPr txBox="1"/>
            <p:nvPr/>
          </p:nvSpPr>
          <p:spPr>
            <a:xfrm>
              <a:off x="6397396" y="3137562"/>
              <a:ext cx="5311544" cy="15692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CO" sz="1800" b="1" kern="1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En Colombia…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CO" sz="1800" kern="1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 llevaron a cabo más de 300.000 cirugías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CO" b="1" kern="1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En el mundo…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CO" kern="1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234 millones de </a:t>
              </a:r>
              <a:r>
                <a:rPr lang="es-CO" sz="1800" kern="1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cirugías</a:t>
              </a:r>
              <a:endParaRPr lang="es-CO" kern="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DB3A1793-584A-52E7-4CD0-0067767CD264}"/>
                </a:ext>
              </a:extLst>
            </p:cNvPr>
            <p:cNvCxnSpPr>
              <a:cxnSpLocks/>
            </p:cNvCxnSpPr>
            <p:nvPr/>
          </p:nvCxnSpPr>
          <p:spPr>
            <a:xfrm>
              <a:off x="9035976" y="2790888"/>
              <a:ext cx="0" cy="3466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761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80F9D8-D4A2-2CBB-5CE5-E77877D2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7</a:t>
            </a:fld>
            <a:endParaRPr lang="es-CO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684A1030-C312-D349-0D52-5633A542EB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8" y="2064453"/>
            <a:ext cx="4998283" cy="381744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32057F9-2464-37DF-A366-5A2E4BE4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53" y="387157"/>
            <a:ext cx="3064497" cy="577555"/>
          </a:xfrm>
        </p:spPr>
        <p:txBody>
          <a:bodyPr/>
          <a:lstStyle/>
          <a:p>
            <a:r>
              <a:rPr lang="es-ES" dirty="0"/>
              <a:t>Presentación del contexto y justificación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86E331E-2F3A-BBA1-4CEE-1DE6B9761A04}"/>
              </a:ext>
            </a:extLst>
          </p:cNvPr>
          <p:cNvSpPr txBox="1"/>
          <p:nvPr/>
        </p:nvSpPr>
        <p:spPr>
          <a:xfrm>
            <a:off x="438149" y="898620"/>
            <a:ext cx="10306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¿Qué ocurre en el cerebro durante la anestesia?</a:t>
            </a:r>
            <a:endParaRPr lang="es-ES" sz="3600" dirty="0">
              <a:solidFill>
                <a:schemeClr val="accent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0BB2436-0D6C-76A6-165E-9023CE897B43}"/>
              </a:ext>
            </a:extLst>
          </p:cNvPr>
          <p:cNvSpPr txBox="1"/>
          <p:nvPr/>
        </p:nvSpPr>
        <p:spPr>
          <a:xfrm>
            <a:off x="6534150" y="2523535"/>
            <a:ext cx="48380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kern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 las e</a:t>
            </a:r>
            <a:r>
              <a:rPr lang="es-CO" sz="1800" kern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tapas de la </a:t>
            </a:r>
            <a:r>
              <a:rPr lang="es-CO" sz="1800" b="1" kern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anestesia general</a:t>
            </a:r>
            <a:r>
              <a:rPr lang="es-CO" kern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CO" sz="1800" kern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 cerebro es </a:t>
            </a:r>
            <a:r>
              <a:rPr lang="es-CO" sz="1800" b="1" kern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dinámico</a:t>
            </a:r>
            <a:r>
              <a:rPr lang="es-CO" sz="1800" kern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s-E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77961A9B-2B9B-83F0-AC61-5BF06F2962C3}"/>
              </a:ext>
            </a:extLst>
          </p:cNvPr>
          <p:cNvCxnSpPr>
            <a:cxnSpLocks/>
          </p:cNvCxnSpPr>
          <p:nvPr/>
        </p:nvCxnSpPr>
        <p:spPr>
          <a:xfrm>
            <a:off x="6096000" y="1943112"/>
            <a:ext cx="0" cy="4060122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3309E3A-B3B3-05F4-C14E-DA6F4B6E7914}"/>
              </a:ext>
            </a:extLst>
          </p:cNvPr>
          <p:cNvSpPr txBox="1"/>
          <p:nvPr/>
        </p:nvSpPr>
        <p:spPr>
          <a:xfrm>
            <a:off x="668508" y="6001891"/>
            <a:ext cx="5227467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s-CO" kern="0" dirty="0">
                <a:latin typeface="LM Roman 10"/>
                <a:ea typeface="Calibri" panose="020F0502020204030204" pitchFamily="34" charset="0"/>
                <a:cs typeface="Times New Roman" panose="02020603050405020304" pitchFamily="18" charset="0"/>
              </a:rPr>
              <a:t>Á</a:t>
            </a:r>
            <a:r>
              <a:rPr lang="es-CO" sz="1800" kern="0" dirty="0">
                <a:effectLst/>
                <a:latin typeface="LM Roman 10"/>
                <a:ea typeface="Calibri" panose="020F0502020204030204" pitchFamily="34" charset="0"/>
                <a:cs typeface="Times New Roman" panose="02020603050405020304" pitchFamily="18" charset="0"/>
              </a:rPr>
              <a:t>cido </a:t>
            </a:r>
            <a:r>
              <a:rPr lang="en-US" kern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gamma</a:t>
            </a:r>
            <a:r>
              <a:rPr lang="es-CO" sz="1800" kern="0" dirty="0">
                <a:effectLst/>
                <a:latin typeface="LM Roman 10"/>
                <a:ea typeface="Calibri" panose="020F0502020204030204" pitchFamily="34" charset="0"/>
                <a:cs typeface="Times New Roman" panose="02020603050405020304" pitchFamily="18" charset="0"/>
              </a:rPr>
              <a:t>-aminobutírico del subtipo A (GABA) </a:t>
            </a:r>
            <a:endParaRPr lang="es-ES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637C042-D5ED-5E92-B405-9DD68F408D4E}"/>
              </a:ext>
            </a:extLst>
          </p:cNvPr>
          <p:cNvSpPr/>
          <p:nvPr/>
        </p:nvSpPr>
        <p:spPr>
          <a:xfrm>
            <a:off x="2967623" y="4290514"/>
            <a:ext cx="699501" cy="243386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CBC9890-53EA-EB77-E4D0-A1A11109ED1A}"/>
              </a:ext>
            </a:extLst>
          </p:cNvPr>
          <p:cNvCxnSpPr>
            <a:cxnSpLocks/>
          </p:cNvCxnSpPr>
          <p:nvPr/>
        </p:nvCxnSpPr>
        <p:spPr>
          <a:xfrm>
            <a:off x="3372490" y="4533900"/>
            <a:ext cx="0" cy="146933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6CC04335-4DD4-0EDD-3A42-7BD721796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" r="8384"/>
          <a:stretch/>
        </p:blipFill>
        <p:spPr>
          <a:xfrm>
            <a:off x="6534150" y="3237189"/>
            <a:ext cx="5134805" cy="182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6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F462F-382E-C176-0BC2-56A0F4A81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53" y="392259"/>
            <a:ext cx="3064497" cy="577555"/>
          </a:xfrm>
        </p:spPr>
        <p:txBody>
          <a:bodyPr>
            <a:normAutofit/>
          </a:bodyPr>
          <a:lstStyle/>
          <a:p>
            <a:r>
              <a:rPr lang="es-ES" dirty="0"/>
              <a:t>Presentación del contexto y justificación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3A2D35-8709-C42A-F5E6-E65B04F67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552" y="3064328"/>
            <a:ext cx="8228678" cy="617450"/>
          </a:xfrm>
        </p:spPr>
        <p:txBody>
          <a:bodyPr/>
          <a:lstStyle/>
          <a:p>
            <a:pPr marL="0" indent="0" algn="just">
              <a:buNone/>
            </a:pPr>
            <a:r>
              <a:rPr lang="es-CO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</a:t>
            </a:r>
            <a:r>
              <a:rPr lang="es-CO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etectar</a:t>
            </a:r>
            <a:r>
              <a:rPr lang="es-CO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las</a:t>
            </a:r>
            <a:r>
              <a:rPr lang="es-CO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complicaciones rápidamente, </a:t>
            </a:r>
            <a:r>
              <a:rPr lang="es-CO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 afectan directamente el estado del paciente.</a:t>
            </a:r>
          </a:p>
          <a:p>
            <a:pPr marL="0" indent="0" algn="just">
              <a:buNone/>
            </a:pPr>
            <a:endParaRPr lang="es-CO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205202-FDD3-ADDE-BBE8-9E960B05E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8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AB4BE13-CB98-9448-A519-57D6A0C65BBC}"/>
              </a:ext>
            </a:extLst>
          </p:cNvPr>
          <p:cNvSpPr txBox="1"/>
          <p:nvPr/>
        </p:nvSpPr>
        <p:spPr>
          <a:xfrm>
            <a:off x="421653" y="843721"/>
            <a:ext cx="113486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¿Para qué puede servir el análisis de la relación cerebro-corazón durante la anestesia?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6FDB94A-A21C-7379-8D89-74927080422E}"/>
              </a:ext>
            </a:extLst>
          </p:cNvPr>
          <p:cNvSpPr txBox="1"/>
          <p:nvPr/>
        </p:nvSpPr>
        <p:spPr>
          <a:xfrm>
            <a:off x="2126552" y="3797761"/>
            <a:ext cx="82286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r>
              <a:rPr lang="es-CO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justar y optimizar la administración de los anestésicos eficientemente, para mantener un equilibrio adecuado entre la profundidad de la anestesia y la estabilidad hemodinámica del paciente.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6C711C8-FAF2-CBD3-D43C-638EF4FB50BE}"/>
              </a:ext>
            </a:extLst>
          </p:cNvPr>
          <p:cNvSpPr txBox="1"/>
          <p:nvPr/>
        </p:nvSpPr>
        <p:spPr>
          <a:xfrm>
            <a:off x="2126552" y="4837709"/>
            <a:ext cx="822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Predecir de la recuperación de los pacientes.</a:t>
            </a:r>
            <a:endParaRPr lang="es-CO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0648C23-A5DC-09F5-7135-FD419BD4B545}"/>
              </a:ext>
            </a:extLst>
          </p:cNvPr>
          <p:cNvSpPr txBox="1"/>
          <p:nvPr/>
        </p:nvSpPr>
        <p:spPr>
          <a:xfrm>
            <a:off x="4982851" y="2516627"/>
            <a:ext cx="28911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CO" sz="2400" b="1" i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</a:t>
            </a:r>
            <a:r>
              <a:rPr lang="es-CO" sz="2400" b="1" i="1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erramienta para:</a:t>
            </a:r>
          </a:p>
        </p:txBody>
      </p:sp>
      <p:pic>
        <p:nvPicPr>
          <p:cNvPr id="23" name="Imagen 22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874856A6-05F3-49CC-DBFA-CD487D8AF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07" y="3104184"/>
            <a:ext cx="749922" cy="620151"/>
          </a:xfrm>
          <a:prstGeom prst="rect">
            <a:avLst/>
          </a:prstGeom>
        </p:spPr>
      </p:pic>
      <p:pic>
        <p:nvPicPr>
          <p:cNvPr id="24" name="Imagen 23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BBB74C5E-A43A-7264-239A-009AC84C2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46" y="3933356"/>
            <a:ext cx="749922" cy="620151"/>
          </a:xfrm>
          <a:prstGeom prst="rect">
            <a:avLst/>
          </a:prstGeom>
        </p:spPr>
      </p:pic>
      <p:pic>
        <p:nvPicPr>
          <p:cNvPr id="25" name="Imagen 24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F4772615-1ADF-800E-33BF-F84B097BC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46" y="4712299"/>
            <a:ext cx="749922" cy="62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6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2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462F687-7AEE-71FD-8092-DC6560B90EA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s-CO" dirty="0"/>
            </a:br>
            <a:endParaRPr lang="es-CO" dirty="0"/>
          </a:p>
        </p:txBody>
      </p:sp>
      <p:graphicFrame>
        <p:nvGraphicFramePr>
          <p:cNvPr id="47" name="Tabla 4">
            <a:extLst>
              <a:ext uri="{FF2B5EF4-FFF2-40B4-BE49-F238E27FC236}">
                <a16:creationId xmlns:a16="http://schemas.microsoft.com/office/drawing/2014/main" id="{D3AD6252-B3AA-1B05-D87C-641170017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150943"/>
              </p:ext>
            </p:extLst>
          </p:nvPr>
        </p:nvGraphicFramePr>
        <p:xfrm>
          <a:off x="990600" y="2247326"/>
          <a:ext cx="10105977" cy="4031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8659">
                  <a:extLst>
                    <a:ext uri="{9D8B030D-6E8A-4147-A177-3AD203B41FA5}">
                      <a16:colId xmlns:a16="http://schemas.microsoft.com/office/drawing/2014/main" val="163576402"/>
                    </a:ext>
                  </a:extLst>
                </a:gridCol>
                <a:gridCol w="3368659">
                  <a:extLst>
                    <a:ext uri="{9D8B030D-6E8A-4147-A177-3AD203B41FA5}">
                      <a16:colId xmlns:a16="http://schemas.microsoft.com/office/drawing/2014/main" val="2590954561"/>
                    </a:ext>
                  </a:extLst>
                </a:gridCol>
                <a:gridCol w="3368659">
                  <a:extLst>
                    <a:ext uri="{9D8B030D-6E8A-4147-A177-3AD203B41FA5}">
                      <a16:colId xmlns:a16="http://schemas.microsoft.com/office/drawing/2014/main" val="1165241190"/>
                    </a:ext>
                  </a:extLst>
                </a:gridCol>
              </a:tblGrid>
              <a:tr h="37389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Coherencia</a:t>
                      </a:r>
                      <a:endParaRPr lang="es-CO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Correlación</a:t>
                      </a:r>
                      <a:endParaRPr lang="es-CO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noProof="0" dirty="0"/>
                        <a:t>Interacción</a:t>
                      </a:r>
                      <a:endParaRPr lang="es-CO" noProof="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870973"/>
                  </a:ext>
                </a:extLst>
              </a:tr>
              <a:tr h="3339764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Coherencia de Magnitud Cuadrada (MSC) y Fase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(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Polepogu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y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Vaegae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, 2021)</a:t>
                      </a:r>
                    </a:p>
                    <a:p>
                      <a:pPr algn="ctr"/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ctr"/>
                      <a:r>
                        <a:rPr lang="es-E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Coherencia (PC)Análisis de coherencia variable en el tiempo 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(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tvCOH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)</a:t>
                      </a:r>
                    </a:p>
                    <a:p>
                      <a:pPr algn="ctr"/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(Piper et al., 2014)</a:t>
                      </a:r>
                    </a:p>
                    <a:p>
                      <a:pPr algn="ctr"/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ctr"/>
                      <a:r>
                        <a:rPr lang="es-E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Coherencia de espectro de potencia con el método de Welch </a:t>
                      </a:r>
                      <a:r>
                        <a:rPr lang="es-CO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(</a:t>
                      </a:r>
                      <a:r>
                        <a:rPr lang="es-CO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Khandoker</a:t>
                      </a:r>
                      <a:r>
                        <a:rPr lang="es-CO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et al., 2008)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Análisis de entropía </a:t>
                      </a:r>
                      <a:r>
                        <a:rPr lang="es-ES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multiescala</a:t>
                      </a:r>
                      <a:r>
                        <a:rPr lang="es-E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(MSE) y parcial de Pearson  (Lin et al., 2014)</a:t>
                      </a:r>
                    </a:p>
                    <a:p>
                      <a:pPr algn="ctr"/>
                      <a:endParaRPr lang="es-E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ctr"/>
                      <a:r>
                        <a:rPr lang="es-E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Cociente de correlación (</a:t>
                      </a:r>
                      <a:r>
                        <a:rPr lang="es-ES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Bahador</a:t>
                      </a:r>
                      <a:r>
                        <a:rPr lang="es-E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y </a:t>
                      </a:r>
                      <a:r>
                        <a:rPr lang="es-ES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Kortelainen</a:t>
                      </a:r>
                      <a:r>
                        <a:rPr lang="es-E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, 2021)</a:t>
                      </a:r>
                    </a:p>
                    <a:p>
                      <a:pPr algn="ctr"/>
                      <a:endParaRPr lang="es-E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ctr"/>
                      <a:r>
                        <a:rPr lang="es-E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Correlación cruzada</a:t>
                      </a:r>
                    </a:p>
                    <a:p>
                      <a:pPr algn="ctr"/>
                      <a:r>
                        <a:rPr lang="es-E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(Abdullah et al., 2010)</a:t>
                      </a:r>
                    </a:p>
                    <a:p>
                      <a:pPr algn="ctr"/>
                      <a:endParaRPr lang="es-E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Coeficiente de correlación de</a:t>
                      </a:r>
                    </a:p>
                    <a:p>
                      <a:pPr algn="ctr"/>
                      <a:r>
                        <a:rPr lang="es-E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Pearson (</a:t>
                      </a:r>
                      <a:r>
                        <a:rPr lang="es-ES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Ako</a:t>
                      </a:r>
                      <a:r>
                        <a:rPr lang="es-E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et al., 2003)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Método lineal (correlación cruzada), teoría de la información (información mutua) e interdependencia no lineal (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Abdullah et al., 2010)</a:t>
                      </a:r>
                    </a:p>
                    <a:p>
                      <a:pPr algn="ctr"/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ctr"/>
                      <a:r>
                        <a:rPr lang="es-E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Medidas de sincronización de fase: índice de sincronización (SI) e índice de direccionalidad (d). </a:t>
                      </a:r>
                      <a:r>
                        <a:rPr lang="es-CO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(Abdullah et al., 2012)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128957"/>
                  </a:ext>
                </a:extLst>
              </a:tr>
            </a:tbl>
          </a:graphicData>
        </a:graphic>
      </p:graphicFrame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5A75FD-94DA-6F48-8AB0-42C4BF07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D1283-DCA3-474E-9183-94F84A60F80E}" type="slidenum">
              <a:rPr lang="es-CO" smtClean="0"/>
              <a:t>9</a:t>
            </a:fld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518311C-B034-0E0B-4E8B-2A15E0C601DF}"/>
              </a:ext>
            </a:extLst>
          </p:cNvPr>
          <p:cNvSpPr txBox="1"/>
          <p:nvPr/>
        </p:nvSpPr>
        <p:spPr>
          <a:xfrm>
            <a:off x="371475" y="51752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Revisión bibliográfica</a:t>
            </a:r>
          </a:p>
          <a:p>
            <a:endParaRPr lang="es-ES" sz="12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F7E9445-73C7-163D-D26D-F2B06917B519}"/>
              </a:ext>
            </a:extLst>
          </p:cNvPr>
          <p:cNvSpPr txBox="1"/>
          <p:nvPr/>
        </p:nvSpPr>
        <p:spPr>
          <a:xfrm>
            <a:off x="371475" y="781328"/>
            <a:ext cx="111512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Métodos aplicados para analizar la relación entre cerebro y corazón</a:t>
            </a:r>
          </a:p>
        </p:txBody>
      </p:sp>
    </p:spTree>
    <p:extLst>
      <p:ext uri="{BB962C8B-B14F-4D97-AF65-F5344CB8AC3E}">
        <p14:creationId xmlns:p14="http://schemas.microsoft.com/office/powerpoint/2010/main" val="40773702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19327</TotalTime>
  <Words>4192</Words>
  <Application>Microsoft Office PowerPoint</Application>
  <PresentationFormat>Panorámica</PresentationFormat>
  <Paragraphs>822</Paragraphs>
  <Slides>51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63" baseType="lpstr">
      <vt:lpstr>Aptos</vt:lpstr>
      <vt:lpstr>Arial</vt:lpstr>
      <vt:lpstr>Calibri</vt:lpstr>
      <vt:lpstr>Cambria Math</vt:lpstr>
      <vt:lpstr>Franklin Gothic Medium</vt:lpstr>
      <vt:lpstr>LM Roman 10</vt:lpstr>
      <vt:lpstr>LM Roman10</vt:lpstr>
      <vt:lpstr>Lucida Bright</vt:lpstr>
      <vt:lpstr>Microsoft Sans Serif</vt:lpstr>
      <vt:lpstr>Rastanty Cortez</vt:lpstr>
      <vt:lpstr>Roboto</vt:lpstr>
      <vt:lpstr>Tema de Office</vt:lpstr>
      <vt:lpstr>Presentación de PowerPoint</vt:lpstr>
      <vt:lpstr>Contenido</vt:lpstr>
      <vt:lpstr>Presentación del contexto y justificación </vt:lpstr>
      <vt:lpstr>Presentación del contexto y justificación </vt:lpstr>
      <vt:lpstr>Presentación del contexto y justificación </vt:lpstr>
      <vt:lpstr>Presentación del contexto y justificación </vt:lpstr>
      <vt:lpstr>Presentación del contexto y justificación </vt:lpstr>
      <vt:lpstr>Presentación del contexto y justificación </vt:lpstr>
      <vt:lpstr>Presentación de PowerPoint</vt:lpstr>
      <vt:lpstr>Presentación de PowerPoint</vt:lpstr>
      <vt:lpstr> Pregunta de investigación e hipótesis </vt:lpstr>
      <vt:lpstr> Pregunta de investigación e hipótesis  </vt:lpstr>
      <vt:lpstr>Presentación de PowerPoint</vt:lpstr>
      <vt:lpstr>Descripción de la metodología </vt:lpstr>
      <vt:lpstr> Desarrollo de la metodología </vt:lpstr>
      <vt:lpstr> Desarrollo de la metodología </vt:lpstr>
      <vt:lpstr> Desarrollo de la metodología </vt:lpstr>
      <vt:lpstr> Desarrollo de la metodología </vt:lpstr>
      <vt:lpstr> Desarrollo de la metodología </vt:lpstr>
      <vt:lpstr>    Desarrollo de la metodología    </vt:lpstr>
      <vt:lpstr>    Desarrollo de la metodología    </vt:lpstr>
      <vt:lpstr>  Desarrollo de la metodología   </vt:lpstr>
      <vt:lpstr>    Desarrollo de la metodología    </vt:lpstr>
      <vt:lpstr>    Desarrollo de la metodología    </vt:lpstr>
      <vt:lpstr>Desarrollo de la metodología </vt:lpstr>
      <vt:lpstr> Interdependencia no lineal </vt:lpstr>
      <vt:lpstr>Desarrollo de la metodología   </vt:lpstr>
      <vt:lpstr>Información Mutua</vt:lpstr>
      <vt:lpstr>    Desarrollo de la metodología    </vt:lpstr>
      <vt:lpstr> Desarrollo de la metodología </vt:lpstr>
      <vt:lpstr> Desarrollo de la metodología </vt:lpstr>
      <vt:lpstr>Resultados</vt:lpstr>
      <vt:lpstr>Resultados</vt:lpstr>
      <vt:lpstr>Resultados</vt:lpstr>
      <vt:lpstr> Resultados</vt:lpstr>
      <vt:lpstr>Resultados  </vt:lpstr>
      <vt:lpstr> Resultados  </vt:lpstr>
      <vt:lpstr>Presentación de PowerPoint</vt:lpstr>
      <vt:lpstr> Resultados  </vt:lpstr>
      <vt:lpstr> Resultados  </vt:lpstr>
      <vt:lpstr>  Conclusiones </vt:lpstr>
      <vt:lpstr>  Conclusiones </vt:lpstr>
      <vt:lpstr>Trabajo futuro </vt:lpstr>
      <vt:lpstr>Contribuciones</vt:lpstr>
      <vt:lpstr>Contribuciones</vt:lpstr>
      <vt:lpstr>Presentación de PowerPoint</vt:lpstr>
      <vt:lpstr>Presentación de PowerPoint</vt:lpstr>
      <vt:lpstr>Referencias 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Sofia MS</dc:creator>
  <cp:lastModifiedBy>Sofia MS</cp:lastModifiedBy>
  <cp:revision>103</cp:revision>
  <dcterms:created xsi:type="dcterms:W3CDTF">2024-03-13T13:13:09Z</dcterms:created>
  <dcterms:modified xsi:type="dcterms:W3CDTF">2024-09-05T18:31:19Z</dcterms:modified>
</cp:coreProperties>
</file>